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2" r:id="rId2"/>
    <p:sldId id="337" r:id="rId3"/>
    <p:sldId id="258" r:id="rId4"/>
    <p:sldId id="288" r:id="rId5"/>
    <p:sldId id="290" r:id="rId6"/>
    <p:sldId id="295" r:id="rId7"/>
    <p:sldId id="329" r:id="rId8"/>
    <p:sldId id="330" r:id="rId9"/>
    <p:sldId id="297" r:id="rId10"/>
    <p:sldId id="338" r:id="rId11"/>
    <p:sldId id="339" r:id="rId12"/>
    <p:sldId id="340" r:id="rId13"/>
    <p:sldId id="341" r:id="rId14"/>
    <p:sldId id="342" r:id="rId15"/>
    <p:sldId id="343" r:id="rId16"/>
    <p:sldId id="344" r:id="rId17"/>
    <p:sldId id="307" r:id="rId18"/>
    <p:sldId id="345" r:id="rId19"/>
    <p:sldId id="346" r:id="rId20"/>
    <p:sldId id="347" r:id="rId21"/>
    <p:sldId id="348" r:id="rId22"/>
    <p:sldId id="351" r:id="rId23"/>
    <p:sldId id="349" r:id="rId24"/>
    <p:sldId id="331" r:id="rId25"/>
    <p:sldId id="317" r:id="rId26"/>
    <p:sldId id="350" r:id="rId27"/>
    <p:sldId id="352" r:id="rId28"/>
    <p:sldId id="354" r:id="rId29"/>
    <p:sldId id="355" r:id="rId30"/>
    <p:sldId id="335" r:id="rId31"/>
    <p:sldId id="326" r:id="rId32"/>
    <p:sldId id="35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20"/>
    <a:srgbClr val="7E0000"/>
    <a:srgbClr val="800000"/>
    <a:srgbClr val="FCE3FD"/>
    <a:srgbClr val="FBDCFC"/>
    <a:srgbClr val="2B0C03"/>
    <a:srgbClr val="0B010B"/>
    <a:srgbClr val="FFEAA7"/>
    <a:srgbClr val="FFE285"/>
    <a:srgbClr val="F8B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8" autoAdjust="0"/>
    <p:restoredTop sz="94660"/>
  </p:normalViewPr>
  <p:slideViewPr>
    <p:cSldViewPr>
      <p:cViewPr varScale="1">
        <p:scale>
          <a:sx n="69" d="100"/>
          <a:sy n="69" d="100"/>
        </p:scale>
        <p:origin x="-142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5C703D-75C9-4C43-AF09-3B42B55EC5CD}" type="datetimeFigureOut">
              <a:rPr lang="en-US" smtClean="0"/>
              <a:t>06-Aug-16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FBE00-D350-4B98-8074-2862650C98D8}" type="slidenum">
              <a:rPr lang="en-US" smtClean="0"/>
              <a:t>‹#›</a:t>
            </a:fld>
            <a:endParaRPr lang="en-US"/>
          </a:p>
        </p:txBody>
      </p:sp>
    </p:spTree>
    <p:extLst>
      <p:ext uri="{BB962C8B-B14F-4D97-AF65-F5344CB8AC3E}">
        <p14:creationId xmlns:p14="http://schemas.microsoft.com/office/powerpoint/2010/main" val="261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sz="1200" dirty="0" smtClean="0">
                <a:latin typeface="NikoshBAN" pitchFamily="2" charset="0"/>
                <a:cs typeface="NikoshBAN" pitchFamily="2" charset="0"/>
              </a:rPr>
              <a:t>শিক্ষক</a:t>
            </a:r>
            <a:r>
              <a:rPr lang="bn-IN" sz="1200" baseline="0" dirty="0" smtClean="0">
                <a:latin typeface="NikoshBAN" pitchFamily="2" charset="0"/>
                <a:cs typeface="NikoshBAN" pitchFamily="2" charset="0"/>
              </a:rPr>
              <a:t> শিক্ষার্থীদের শুভেচ্ছা জানাবেন</a:t>
            </a:r>
            <a:r>
              <a:rPr lang="bn-BD" sz="1200" baseline="0" dirty="0" smtClean="0">
                <a:latin typeface="NikoshBAN" pitchFamily="2" charset="0"/>
                <a:cs typeface="NikoshBAN" pitchFamily="2" charset="0"/>
              </a:rPr>
              <a:t>। আপনাদের নিজস্ব কলাকৌশল প্রয়োগ করে সুন্দর ভাবে ক্লাসটি উপস্থাপন করতে পারেন।    </a:t>
            </a:r>
            <a:endParaRPr lang="en-US" sz="1200" dirty="0" smtClean="0">
              <a:latin typeface="NikoshBAN" pitchFamily="2" charset="0"/>
              <a:cs typeface="NikoshBAN"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a:t>
            </a:fld>
            <a:endParaRPr lang="en-US"/>
          </a:p>
        </p:txBody>
      </p:sp>
    </p:spTree>
    <p:extLst>
      <p:ext uri="{BB962C8B-B14F-4D97-AF65-F5344CB8AC3E}">
        <p14:creationId xmlns:p14="http://schemas.microsoft.com/office/powerpoint/2010/main" val="3545985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শিক্ষার্থীদের</a:t>
            </a:r>
            <a:r>
              <a:rPr lang="bn-BD" baseline="0" dirty="0" smtClean="0">
                <a:latin typeface="NikoshBAN" pitchFamily="2" charset="0"/>
                <a:cs typeface="NikoshBAN" pitchFamily="2" charset="0"/>
              </a:rPr>
              <a:t> শব্দের অর্থ এবং বাক্য তৈরি    করার মধ্য দিয়ে পাঠটি কতটুকু শিখতে পারলো এবং তাদের চিন্তন দক্ষতা কতটুকু বৃদ্ধি পেল তা যাচাই করা যেতে পারে</a:t>
            </a:r>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12</a:t>
            </a:fld>
            <a:endParaRPr lang="en-US"/>
          </a:p>
        </p:txBody>
      </p:sp>
    </p:spTree>
    <p:extLst>
      <p:ext uri="{BB962C8B-B14F-4D97-AF65-F5344CB8AC3E}">
        <p14:creationId xmlns:p14="http://schemas.microsoft.com/office/powerpoint/2010/main" val="181542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বাঙালি জাতির ইতিহাস সম্পর্কে আদি থেকে অদ্য পর্যন্ত ছবি দেখিয়ে শিক্ষক শ্রেণিতে</a:t>
            </a:r>
            <a:r>
              <a:rPr lang="bn-IN" baseline="0" dirty="0" smtClean="0">
                <a:latin typeface="NikoshBAN" pitchFamily="2" charset="0"/>
                <a:cs typeface="NikoshBAN" pitchFamily="2" charset="0"/>
              </a:rPr>
              <a:t> আলোচনা করবেন এবং </a:t>
            </a:r>
            <a:r>
              <a:rPr lang="bn-BD" baseline="0" dirty="0" smtClean="0">
                <a:latin typeface="NikoshBAN" pitchFamily="2" charset="0"/>
                <a:cs typeface="NikoshBAN" pitchFamily="2" charset="0"/>
              </a:rPr>
              <a:t> শিক্ষার্থীদের </a:t>
            </a:r>
            <a:r>
              <a:rPr lang="bn-IN" baseline="0" dirty="0" smtClean="0">
                <a:latin typeface="NikoshBAN" pitchFamily="2" charset="0"/>
                <a:cs typeface="NikoshBAN" pitchFamily="2" charset="0"/>
              </a:rPr>
              <a:t>কাছ থেকে প্রশ্নের মাধ্যমে উত্তর আদায় করবেন</a:t>
            </a:r>
            <a:r>
              <a:rPr lang="bn-BD" baseline="0" dirty="0" smtClean="0">
                <a:latin typeface="NikoshBAN" pitchFamily="2" charset="0"/>
                <a:cs typeface="NikoshBAN" pitchFamily="2" charset="0"/>
              </a:rPr>
              <a:t>।</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13</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বাঙালি জাতির স্বাধীনতার জন্য আন্দোলন শুরু সম্পর্কে শিক্ষক ছবির মাধ্যমে শ্রেণিতে বলবেন।  ,যাতে শিক্ষার্থীদের বোধগম্য সহজ হবে।</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14</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বাঙালি জাতির স্বাধীনতার জন্য ভারতীয় জাতীয়তাবাদী আন্দোলনের প্রথম সূত্রপাত করেন চিত্তরঞ্জন দাস, অরবিন্দ ঘোষ, নেতাজী সুবাস চন্দ্র বসু, রাজবিহারী বসু, ক্ষুদিরাম বসু, প্রফুল্ল চাকী, মাস্টার দা সূর্যসেন ।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15</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বাঙালি জাতির স্বাধীনতার জন্য ভারতীয় জাতীয়তাবাদী আন্দোলনের প্রথম সূত্রপাত করেন চিত্তরঞ্জন দাস, অরবিন্দ ঘোষ, নেতাজী সুবাস চন্দ্র বসু, রাজবিহারী বসু, ক্ষুদিরাম বসু, প্রফুল্ল চাকী, মাস্টার দা সূর্যসেন ।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16</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বাঙলার বাঙালি মাইকেল, বিশ্বকবি, নজরুল, কায়কোবাদ, জীবনান্দ, অরবিন্দ ছবি দেখিয়ে শিক্ষার্থীদের প্রশ্ন করে উত্তর আদায় করা যেতে পারে।</a:t>
            </a:r>
            <a:r>
              <a:rPr lang="en-US" baseline="0" dirty="0" smtClean="0">
                <a:latin typeface="NikoshBAN" pitchFamily="2" charset="0"/>
                <a:cs typeface="NikoshBAN" pitchFamily="2" charset="0"/>
              </a:rPr>
              <a:t> </a:t>
            </a:r>
            <a:r>
              <a:rPr lang="en-US" baseline="0" dirty="0" err="1" smtClean="0">
                <a:latin typeface="NikoshBAN" pitchFamily="2" charset="0"/>
                <a:cs typeface="NikoshBAN" pitchFamily="2" charset="0"/>
              </a:rPr>
              <a:t>এতে</a:t>
            </a:r>
            <a:r>
              <a:rPr lang="en-US" baseline="0" dirty="0" smtClean="0">
                <a:latin typeface="NikoshBAN" pitchFamily="2" charset="0"/>
                <a:cs typeface="NikoshBAN" pitchFamily="2" charset="0"/>
              </a:rPr>
              <a:t> </a:t>
            </a:r>
            <a:r>
              <a:rPr lang="en-US" baseline="0" dirty="0" err="1" smtClean="0">
                <a:latin typeface="NikoshBAN" pitchFamily="2" charset="0"/>
                <a:cs typeface="NikoshBAN" pitchFamily="2" charset="0"/>
              </a:rPr>
              <a:t>শিক্ষার্থীরা</a:t>
            </a:r>
            <a:r>
              <a:rPr lang="en-US" baseline="0" dirty="0" smtClean="0">
                <a:latin typeface="NikoshBAN" pitchFamily="2" charset="0"/>
                <a:cs typeface="NikoshBAN" pitchFamily="2" charset="0"/>
              </a:rPr>
              <a:t> </a:t>
            </a:r>
            <a:r>
              <a:rPr lang="en-US" baseline="0" dirty="0" err="1" smtClean="0">
                <a:latin typeface="NikoshBAN" pitchFamily="2" charset="0"/>
                <a:cs typeface="NikoshBAN" pitchFamily="2" charset="0"/>
              </a:rPr>
              <a:t>বাঙালিদের</a:t>
            </a:r>
            <a:r>
              <a:rPr lang="en-US" baseline="0" dirty="0" smtClean="0">
                <a:latin typeface="NikoshBAN" pitchFamily="2" charset="0"/>
                <a:cs typeface="NikoshBAN" pitchFamily="2" charset="0"/>
              </a:rPr>
              <a:t> </a:t>
            </a:r>
            <a:r>
              <a:rPr lang="en-US" baseline="0" dirty="0" err="1" smtClean="0">
                <a:latin typeface="NikoshBAN" pitchFamily="2" charset="0"/>
                <a:cs typeface="NikoshBAN" pitchFamily="2" charset="0"/>
              </a:rPr>
              <a:t>পরিচিতি</a:t>
            </a:r>
            <a:r>
              <a:rPr lang="en-US" baseline="0" dirty="0" smtClean="0">
                <a:latin typeface="NikoshBAN" pitchFamily="2" charset="0"/>
                <a:cs typeface="NikoshBAN" pitchFamily="2" charset="0"/>
              </a:rPr>
              <a:t> </a:t>
            </a:r>
            <a:r>
              <a:rPr lang="en-US" baseline="0" dirty="0" err="1" smtClean="0">
                <a:latin typeface="NikoshBAN" pitchFamily="2" charset="0"/>
                <a:cs typeface="NikoshBAN" pitchFamily="2" charset="0"/>
              </a:rPr>
              <a:t>বলতে</a:t>
            </a:r>
            <a:r>
              <a:rPr lang="en-US" baseline="0" dirty="0" smtClean="0">
                <a:latin typeface="NikoshBAN" pitchFamily="2" charset="0"/>
                <a:cs typeface="NikoshBAN" pitchFamily="2" charset="0"/>
              </a:rPr>
              <a:t> </a:t>
            </a:r>
            <a:r>
              <a:rPr lang="en-US" baseline="0" dirty="0" err="1" smtClean="0">
                <a:latin typeface="NikoshBAN" pitchFamily="2" charset="0"/>
                <a:cs typeface="NikoshBAN" pitchFamily="2" charset="0"/>
              </a:rPr>
              <a:t>পারবে</a:t>
            </a:r>
            <a:r>
              <a:rPr lang="en-US" baseline="0" dirty="0" smtClean="0">
                <a:latin typeface="NikoshBAN" pitchFamily="2" charset="0"/>
                <a:cs typeface="NikoshBAN" pitchFamily="2" charset="0"/>
              </a:rPr>
              <a: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17</a:t>
            </a:fld>
            <a:endParaRPr lang="en-US"/>
          </a:p>
        </p:txBody>
      </p:sp>
    </p:spTree>
    <p:extLst>
      <p:ext uri="{BB962C8B-B14F-4D97-AF65-F5344CB8AC3E}">
        <p14:creationId xmlns:p14="http://schemas.microsoft.com/office/powerpoint/2010/main" val="1815428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বাঙালি জাতির মধ্যে সাম্প্রদায়িকতার বীজ রোপন করেছিলেন ইংরেজরা, শিক্ষক শ্রেণিতে বলবেন।  ,যাতে শিক্ষার্থীদের বোধগম্য সহজ হবে।</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18</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শিক্ষার্থীদের</a:t>
            </a:r>
            <a:r>
              <a:rPr lang="bn-BD" baseline="0" dirty="0" smtClean="0">
                <a:latin typeface="NikoshBAN" pitchFamily="2" charset="0"/>
                <a:cs typeface="NikoshBAN" pitchFamily="2" charset="0"/>
              </a:rPr>
              <a:t> এককভাবে  স্বদেশের প্রতি তার অনুভূতি ব্যাক্ত করার সুযোগদিয়ে</a:t>
            </a:r>
            <a:r>
              <a:rPr lang="en-US" baseline="0" dirty="0" smtClean="0">
                <a:latin typeface="NikoshBAN" pitchFamily="2" charset="0"/>
                <a:cs typeface="NikoshBAN" pitchFamily="2" charset="0"/>
              </a:rPr>
              <a:t> </a:t>
            </a:r>
            <a:r>
              <a:rPr lang="bn-BD" baseline="0" dirty="0" smtClean="0">
                <a:latin typeface="NikoshBAN" pitchFamily="2" charset="0"/>
                <a:cs typeface="NikoshBAN" pitchFamily="2" charset="0"/>
              </a:rPr>
              <a:t>বাঙালির আন্দোলনের নেতাদের</a:t>
            </a:r>
            <a:r>
              <a:rPr lang="en-US" baseline="0" dirty="0" smtClean="0">
                <a:latin typeface="NikoshBAN" pitchFamily="2" charset="0"/>
                <a:cs typeface="NikoshBAN" pitchFamily="2" charset="0"/>
              </a:rPr>
              <a:t> </a:t>
            </a:r>
            <a:r>
              <a:rPr lang="en-US" baseline="0" dirty="0" err="1" smtClean="0">
                <a:latin typeface="NikoshBAN" pitchFamily="2" charset="0"/>
                <a:cs typeface="NikoshBAN" pitchFamily="2" charset="0"/>
              </a:rPr>
              <a:t>সম্পর্কে</a:t>
            </a:r>
            <a:r>
              <a:rPr lang="en-US" baseline="0" dirty="0" smtClean="0">
                <a:latin typeface="NikoshBAN" pitchFamily="2" charset="0"/>
                <a:cs typeface="NikoshBAN" pitchFamily="2" charset="0"/>
              </a:rPr>
              <a:t> </a:t>
            </a:r>
            <a:r>
              <a:rPr lang="bn-BD" baseline="0" dirty="0" smtClean="0">
                <a:latin typeface="NikoshBAN" pitchFamily="2" charset="0"/>
                <a:cs typeface="NikoshBAN" pitchFamily="2" charset="0"/>
              </a:rPr>
              <a:t>উত্তর আদায় করার মধ্য দিয়ে পাঠটি কতটুকু শিখতে পারলো এবং তাদের চিন্তন দক্ষতা কতটুকু বৃদ্ধি পেল তা যাচাই করা যেতে পারে।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19</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বঙ্গভঙ্গ বাংলার ইতিহাসে ঘটে দু’বারঃ- ১। ১৯০৫ সালে বৃটিশ রাজত্বকালে। ২। ১৯৪৭ সালে ভারত স্বাধীন হবার সময়। ।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20</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বাংলার সূর্য সন্তান সালাম, রফিক, জব্বার, বরকত আরো অনেকেই বাঙালি জাতির ভাষার জন্য শহীদ হয়েছেন, যা পৃথিবীতে বিরল।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21</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baseline="0" dirty="0" smtClean="0">
                <a:latin typeface="NikoshBAN" pitchFamily="2" charset="0"/>
                <a:cs typeface="NikoshBAN" pitchFamily="2" charset="0"/>
              </a:rPr>
              <a:t> </a:t>
            </a:r>
            <a:endParaRPr lang="en-US" dirty="0" smtClean="0">
              <a:latin typeface="NikoshBAN" pitchFamily="2" charset="0"/>
              <a:cs typeface="NikoshBAN"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মানসিক</a:t>
            </a:r>
            <a:r>
              <a:rPr lang="bn-BD" baseline="0" dirty="0" smtClean="0">
                <a:latin typeface="NikoshBAN" pitchFamily="2" charset="0"/>
                <a:cs typeface="NikoshBAN" pitchFamily="2" charset="0"/>
              </a:rPr>
              <a:t> পরিবেশ সৃষ্টি করতে শিক্ষক মন্ডলী অন্য উপকরণ বা ভিডিও ব্যবহার করতে পারবেন। </a:t>
            </a:r>
            <a:endParaRPr lang="en-US" dirty="0" smtClean="0">
              <a:latin typeface="NikoshBAN" pitchFamily="2" charset="0"/>
              <a:cs typeface="NikoshBAN" pitchFamily="2" charset="0"/>
            </a:endParaRPr>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4</a:t>
            </a:fld>
            <a:endParaRPr lang="en-US"/>
          </a:p>
        </p:txBody>
      </p:sp>
    </p:spTree>
    <p:extLst>
      <p:ext uri="{BB962C8B-B14F-4D97-AF65-F5344CB8AC3E}">
        <p14:creationId xmlns:p14="http://schemas.microsoft.com/office/powerpoint/2010/main" val="295769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sz="1200" b="1" dirty="0" smtClean="0">
                <a:ln w="11430"/>
                <a:effectLst>
                  <a:outerShdw blurRad="50800" dist="39000" dir="5460000" algn="tl">
                    <a:srgbClr val="000000">
                      <a:alpha val="38000"/>
                    </a:srgbClr>
                  </a:outerShdw>
                </a:effectLst>
                <a:latin typeface="NikoshBAN" pitchFamily="2" charset="0"/>
                <a:cs typeface="NikoshBAN" pitchFamily="2" charset="0"/>
              </a:rPr>
              <a:t>বাঙালি জাতির এক অবিসংবাদিত নেতা জাতির জনক বঙ্গবন্ধু শেখমুজিবের নেতৃত্বে দীর্ঘ নয় মাস এক রক্তক্ষয়ী মুক্তি যুদ্ধের পর ১৯৭১ সালের ১৬ই ডিসেম্বর পাকিস্থানি বাহিনীর আত্মসমর্পনের মধ্য দিয়ে অর্জন হয় অধুনা স্বাধীন বাংলাদেশ।</a:t>
            </a:r>
            <a:endParaRPr lang="en-US" sz="1200" b="1" dirty="0" smtClean="0">
              <a:ln w="11430"/>
              <a:effectLst>
                <a:outerShdw blurRad="50800" dist="39000" dir="5460000" algn="tl">
                  <a:srgbClr val="000000">
                    <a:alpha val="38000"/>
                  </a:srgbClr>
                </a:outerShdw>
              </a:effectLst>
              <a:latin typeface="NikoshBAN" pitchFamily="2" charset="0"/>
              <a:cs typeface="NikoshBAN" pitchFamily="2" charset="0"/>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22</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23</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বাঙালি জাতি দিব্য শক্তি সম্পন্ন। ঐশ্বরিক ক্ষমতা, অলৌকিক শক্তি, দিব্যশক্তি ইত্যাদি বিষয়ে শিক্ষক শ্রেণিতে আলোচনা করবেন, যা শিক্ষার্থীদের বোধগম্য সহজ হবে</a:t>
            </a:r>
            <a:r>
              <a:rPr lang="bn-IN" baseline="0" dirty="0" smtClean="0">
                <a:latin typeface="NikoshBAN" pitchFamily="2" charset="0"/>
                <a:cs typeface="NikoshBAN" pitchFamily="2" charset="0"/>
              </a:rPr>
              <a:t> এবং বাঙালি জাতির দিব্যশক্তি সম্পর্কে বলতে পারবে।</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24</a:t>
            </a:fld>
            <a:endParaRPr lang="en-US"/>
          </a:p>
        </p:txBody>
      </p:sp>
    </p:spTree>
    <p:extLst>
      <p:ext uri="{BB962C8B-B14F-4D97-AF65-F5344CB8AC3E}">
        <p14:creationId xmlns:p14="http://schemas.microsoft.com/office/powerpoint/2010/main" val="1815428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baseline="0" dirty="0" smtClean="0"/>
              <a:t>  </a:t>
            </a:r>
            <a:endParaRPr lang="en-US" sz="1200" b="1" dirty="0" smtClean="0">
              <a:latin typeface="NikoshBAN" panose="02000000000000000000" pitchFamily="2" charset="0"/>
              <a:cs typeface="NikoshBAN"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bn-BD" sz="1200" b="1" dirty="0" smtClean="0">
                <a:latin typeface="NikoshBAN" panose="02000000000000000000" pitchFamily="2" charset="0"/>
                <a:cs typeface="NikoshBAN" panose="02000000000000000000" pitchFamily="2" charset="0"/>
              </a:rPr>
              <a:t>স্লাইডটি</a:t>
            </a:r>
            <a:r>
              <a:rPr lang="bn-IN" sz="1200" b="1" baseline="0" dirty="0" smtClean="0">
                <a:latin typeface="NikoshBAN" panose="02000000000000000000" pitchFamily="2" charset="0"/>
                <a:cs typeface="NikoshBAN" panose="02000000000000000000" pitchFamily="2" charset="0"/>
              </a:rPr>
              <a:t>তে শিক্ষার্থীরা</a:t>
            </a:r>
            <a:r>
              <a:rPr lang="bn-IN" baseline="0" dirty="0" smtClean="0"/>
              <a:t>  </a:t>
            </a:r>
            <a:r>
              <a:rPr lang="bn-BD" baseline="0" dirty="0" smtClean="0"/>
              <a:t> </a:t>
            </a:r>
            <a:r>
              <a:rPr lang="bn-IN" sz="1200" b="1" baseline="0" dirty="0" smtClean="0">
                <a:latin typeface="NikoshBAN" panose="02000000000000000000" pitchFamily="2" charset="0"/>
                <a:cs typeface="NikoshBAN" panose="02000000000000000000" pitchFamily="2" charset="0"/>
              </a:rPr>
              <a:t> </a:t>
            </a:r>
            <a:r>
              <a:rPr lang="bn-BD" sz="1200" b="1" baseline="0" dirty="0" smtClean="0">
                <a:latin typeface="NikoshBAN" panose="02000000000000000000" pitchFamily="2" charset="0"/>
                <a:cs typeface="NikoshBAN" panose="02000000000000000000" pitchFamily="2" charset="0"/>
              </a:rPr>
              <a:t>বাংলার </a:t>
            </a:r>
            <a:r>
              <a:rPr lang="bn-IN" sz="1200" b="1" baseline="0" dirty="0" smtClean="0">
                <a:latin typeface="NikoshBAN" panose="02000000000000000000" pitchFamily="2" charset="0"/>
                <a:cs typeface="NikoshBAN" panose="02000000000000000000" pitchFamily="2" charset="0"/>
              </a:rPr>
              <a:t>প্রাচুর্য ও প্রাকৃতিক সম্পদের প্রতি ভিন দেশিদের লুলুপদৃষ্টি এবং লুটপাট সম্পর্কে বলতে পারবে।</a:t>
            </a:r>
            <a:endParaRPr lang="en-US" sz="1200" b="1" dirty="0" smtClean="0">
              <a:latin typeface="NikoshBAN" panose="02000000000000000000" pitchFamily="2" charset="0"/>
              <a:cs typeface="NikoshBAN"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NikoshBAN" panose="02000000000000000000" pitchFamily="2" charset="0"/>
              <a:cs typeface="NikoshBAN"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25</a:t>
            </a:fld>
            <a:endParaRPr lang="en-US"/>
          </a:p>
        </p:txBody>
      </p:sp>
    </p:spTree>
    <p:extLst>
      <p:ext uri="{BB962C8B-B14F-4D97-AF65-F5344CB8AC3E}">
        <p14:creationId xmlns:p14="http://schemas.microsoft.com/office/powerpoint/2010/main" val="1815428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যে বাঙালি সারা পৃথিবীর লোককে দিনের পর দিন খাওয়াতে পারত সেই বাঙালি অলসতা ও কর্মবিমুখতার কারণে আজ সকলের চেয়ে দীন।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26</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শিক্ষার্থীদের</a:t>
            </a:r>
            <a:r>
              <a:rPr lang="bn-BD" baseline="0" dirty="0" smtClean="0">
                <a:latin typeface="NikoshBAN" pitchFamily="2" charset="0"/>
                <a:cs typeface="NikoshBAN" pitchFamily="2" charset="0"/>
              </a:rPr>
              <a:t> একের অধিক দলে বিভক্ত করে প্রশ্ন দিয়ে উত্তর আদায় করার মধ্য দিয়ে পাঠটি কতটুকু শিখতে পারলো এবং তাদের চিন্তন দক্ষতা কতটুকু বৃদ্ধি পেল তা যাচাই করা যেতে পারে। </a:t>
            </a:r>
            <a:endParaRPr lang="en-US" dirty="0" smtClean="0">
              <a:latin typeface="NikoshBAN" pitchFamily="2" charset="0"/>
              <a:cs typeface="NikoshBAN" pitchFamily="2" charset="0"/>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27</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28</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29</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NikoshBAN" pitchFamily="2" charset="0"/>
                <a:cs typeface="NikoshBAN" pitchFamily="2" charset="0"/>
              </a:rPr>
              <a:t>20-25</a:t>
            </a:r>
            <a:r>
              <a:rPr lang="en-US" baseline="0" dirty="0" smtClean="0">
                <a:latin typeface="NikoshBAN" pitchFamily="2" charset="0"/>
                <a:cs typeface="NikoshBAN" pitchFamily="2" charset="0"/>
              </a:rPr>
              <a:t> </a:t>
            </a:r>
            <a:r>
              <a:rPr lang="bn-BD" dirty="0" smtClean="0">
                <a:latin typeface="NikoshBAN" pitchFamily="2" charset="0"/>
                <a:cs typeface="NikoshBAN" pitchFamily="2" charset="0"/>
              </a:rPr>
              <a:t>মিনিটের মধ্যে</a:t>
            </a:r>
            <a:r>
              <a:rPr lang="bn-BD" baseline="0" dirty="0" smtClean="0">
                <a:latin typeface="NikoshBAN" pitchFamily="2" charset="0"/>
                <a:cs typeface="NikoshBAN" pitchFamily="2" charset="0"/>
              </a:rPr>
              <a:t> লেখা শেষ করতে পারবে এমন একটি বাড়ির কাজের মধ্য দিয়ে পাঠটি শিক্ষার্থীদের স্মৃতিতে ধারন করে রাখার ক্ষমতা আদায় করা যেতে পারে।</a:t>
            </a:r>
            <a:endParaRPr lang="en-US" dirty="0" smtClean="0">
              <a:latin typeface="NikoshBAN" pitchFamily="2" charset="0"/>
              <a:cs typeface="NikoshBAN" pitchFamily="2" charset="0"/>
            </a:endParaRPr>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30</a:t>
            </a:fld>
            <a:endParaRPr lang="en-US"/>
          </a:p>
        </p:txBody>
      </p:sp>
    </p:spTree>
    <p:extLst>
      <p:ext uri="{BB962C8B-B14F-4D97-AF65-F5344CB8AC3E}">
        <p14:creationId xmlns:p14="http://schemas.microsoft.com/office/powerpoint/2010/main" val="1815428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sz="1200" baseline="0" dirty="0" smtClean="0">
                <a:latin typeface="NikoshBAN" pitchFamily="2" charset="0"/>
                <a:cs typeface="NikoshBAN" pitchFamily="2" charset="0"/>
              </a:rPr>
              <a:t>    </a:t>
            </a:r>
            <a:r>
              <a:rPr lang="bn-BD" baseline="0" dirty="0" smtClean="0">
                <a:latin typeface="NikoshBAN" pitchFamily="2" charset="0"/>
                <a:cs typeface="NikoshBAN" pitchFamily="2" charset="0"/>
              </a:rPr>
              <a:t>শিক্ষার্থীদের সুস্বাস্থ্য কামনা করে ধন্যবাদ দিয়ে শ্রেণিকক্ষ ত্যাগ ক</a:t>
            </a:r>
            <a:r>
              <a:rPr lang="bn-IN" baseline="0" dirty="0" smtClean="0">
                <a:latin typeface="NikoshBAN" pitchFamily="2" charset="0"/>
                <a:cs typeface="NikoshBAN" pitchFamily="2" charset="0"/>
              </a:rPr>
              <a:t>রা যেত</a:t>
            </a:r>
            <a:r>
              <a:rPr lang="bn-IN" dirty="0" smtClean="0">
                <a:latin typeface="NikoshBAN" pitchFamily="2" charset="0"/>
                <a:cs typeface="NikoshBAN" pitchFamily="2" charset="0"/>
              </a:rPr>
              <a:t> পারে</a:t>
            </a:r>
            <a:r>
              <a:rPr lang="bn-BD" baseline="0" dirty="0" smtClean="0">
                <a:latin typeface="NikoshBAN" pitchFamily="2" charset="0"/>
                <a:cs typeface="NikoshBAN" pitchFamily="2" charset="0"/>
              </a:rPr>
              <a:t>।</a:t>
            </a:r>
            <a:r>
              <a:rPr lang="bn-IN" baseline="0" dirty="0" smtClean="0">
                <a:latin typeface="NikoshBAN" pitchFamily="2" charset="0"/>
                <a:cs typeface="NikoshBAN" pitchFamily="2" charset="0"/>
              </a:rPr>
              <a:t> </a:t>
            </a:r>
            <a:endParaRPr lang="en-US" dirty="0" smtClean="0">
              <a:latin typeface="NikoshBAN" pitchFamily="2" charset="0"/>
              <a:cs typeface="NikoshBAN"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NikoshBAN" pitchFamily="2" charset="0"/>
              <a:cs typeface="NikoshBAN"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31</a:t>
            </a:fld>
            <a:endParaRPr lang="en-US"/>
          </a:p>
        </p:txBody>
      </p:sp>
    </p:spTree>
    <p:extLst>
      <p:ext uri="{BB962C8B-B14F-4D97-AF65-F5344CB8AC3E}">
        <p14:creationId xmlns:p14="http://schemas.microsoft.com/office/powerpoint/2010/main" val="404947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t>পাঠ ঘোষনা । ‘বাঙালির বাংলা’ প্রবন্ধটি  </a:t>
            </a:r>
            <a:r>
              <a:rPr lang="bn-BD" baseline="0" dirty="0" smtClean="0">
                <a:latin typeface="NikoshBAN" pitchFamily="2" charset="0"/>
                <a:cs typeface="NikoshBAN" pitchFamily="2" charset="0"/>
              </a:rPr>
              <a:t>1349 বঙ্গাব্দের 3রা বৈশাখ‘নবযুগ</a:t>
            </a:r>
            <a:r>
              <a:rPr lang="bn-BD" baseline="0" dirty="0" smtClean="0"/>
              <a:t>’ পত্রিকায় প্রকাশিত হয়।</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5</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NikoshBAN" pitchFamily="2" charset="0"/>
              <a:cs typeface="NikoshBAN"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32</a:t>
            </a:fld>
            <a:endParaRPr lang="en-US"/>
          </a:p>
        </p:txBody>
      </p:sp>
    </p:spTree>
    <p:extLst>
      <p:ext uri="{BB962C8B-B14F-4D97-AF65-F5344CB8AC3E}">
        <p14:creationId xmlns:p14="http://schemas.microsoft.com/office/powerpoint/2010/main" val="404947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6</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baseline="0" dirty="0" smtClean="0">
                <a:latin typeface="NikoshBAN" pitchFamily="2" charset="0"/>
                <a:cs typeface="NikoshBAN" pitchFamily="2" charset="0"/>
              </a:rPr>
              <a:t>শিক্ষক </a:t>
            </a:r>
            <a:r>
              <a:rPr lang="bn-BD" baseline="0" dirty="0" smtClean="0">
                <a:latin typeface="NikoshBAN" pitchFamily="2" charset="0"/>
                <a:cs typeface="NikoshBAN" pitchFamily="2" charset="0"/>
              </a:rPr>
              <a:t>শুদ্ধউচ্চারণে পাঠের অংশটুকু</a:t>
            </a:r>
            <a:r>
              <a:rPr lang="bn-IN" baseline="0" dirty="0" smtClean="0">
                <a:latin typeface="NikoshBAN" pitchFamily="2" charset="0"/>
                <a:cs typeface="NikoshBAN" pitchFamily="2" charset="0"/>
              </a:rPr>
              <a:t> </a:t>
            </a:r>
            <a:r>
              <a:rPr lang="bn-BD" baseline="0" dirty="0" smtClean="0">
                <a:latin typeface="NikoshBAN" pitchFamily="2" charset="0"/>
                <a:cs typeface="NikoshBAN" pitchFamily="2" charset="0"/>
              </a:rPr>
              <a:t>শিক্ষার্থীদের পড়ে</a:t>
            </a:r>
            <a:r>
              <a:rPr lang="bn-IN" baseline="0" dirty="0" smtClean="0">
                <a:latin typeface="NikoshBAN" pitchFamily="2" charset="0"/>
                <a:cs typeface="NikoshBAN" pitchFamily="2" charset="0"/>
              </a:rPr>
              <a:t> শোনাবেন এবং শিক্ষার্থীদের মনোযোগ দিয়ে শুনতে বলবেন</a:t>
            </a:r>
            <a:r>
              <a:rPr lang="bn-BD" baseline="0" dirty="0" smtClean="0">
                <a:latin typeface="NikoshBAN" pitchFamily="2" charset="0"/>
                <a:cs typeface="NikoshBAN" pitchFamily="2" charset="0"/>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7</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sz="1200" dirty="0" smtClean="0">
                <a:latin typeface="NikoshBAN" pitchFamily="2" charset="0"/>
                <a:cs typeface="NikoshBAN" pitchFamily="2" charset="0"/>
              </a:rPr>
              <a:t>শিক্ষক</a:t>
            </a:r>
            <a:r>
              <a:rPr lang="bn-IN" sz="1200" baseline="0" dirty="0" smtClean="0">
                <a:latin typeface="NikoshBAN" pitchFamily="2" charset="0"/>
                <a:cs typeface="NikoshBAN" pitchFamily="2" charset="0"/>
              </a:rPr>
              <a:t> দুই বা তিনজন শিক্ষার্থী দিয়ে </a:t>
            </a:r>
            <a:r>
              <a:rPr lang="bn-BD" sz="1200" baseline="0" dirty="0" smtClean="0">
                <a:latin typeface="NikoshBAN" pitchFamily="2" charset="0"/>
                <a:cs typeface="NikoshBAN" pitchFamily="2" charset="0"/>
              </a:rPr>
              <a:t>পাঠের অংশটুকু</a:t>
            </a:r>
            <a:r>
              <a:rPr lang="bn-IN" sz="1200" baseline="0" dirty="0" smtClean="0">
                <a:latin typeface="NikoshBAN" pitchFamily="2" charset="0"/>
                <a:cs typeface="NikoshBAN" pitchFamily="2" charset="0"/>
              </a:rPr>
              <a:t> সঠিক </a:t>
            </a:r>
            <a:r>
              <a:rPr lang="bn-BD" sz="1200" baseline="0" dirty="0" smtClean="0">
                <a:latin typeface="NikoshBAN" pitchFamily="2" charset="0"/>
                <a:cs typeface="NikoshBAN" pitchFamily="2" charset="0"/>
              </a:rPr>
              <a:t>উচ্চারণে</a:t>
            </a:r>
            <a:r>
              <a:rPr lang="bn-IN" sz="1200" baseline="0" dirty="0" smtClean="0">
                <a:latin typeface="NikoshBAN" pitchFamily="2" charset="0"/>
                <a:cs typeface="NikoshBAN" pitchFamily="2" charset="0"/>
              </a:rPr>
              <a:t> পড়তে দিবেন</a:t>
            </a:r>
            <a:r>
              <a:rPr lang="bn-BD" sz="1200" baseline="0" dirty="0" smtClean="0">
                <a:latin typeface="NikoshBAN" pitchFamily="2" charset="0"/>
                <a:cs typeface="NikoshBAN" pitchFamily="2" charset="0"/>
              </a:rPr>
              <a:t> এবং অন্যদের মনোযোগ সহকারে শুনতে বলবেন</a:t>
            </a:r>
            <a:r>
              <a:rPr lang="bn-IN" sz="1200" baseline="0" dirty="0" smtClean="0">
                <a:latin typeface="NikoshBAN" pitchFamily="2" charset="0"/>
                <a:cs typeface="NikoshBAN" pitchFamily="2" charset="0"/>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8</a:t>
            </a:fld>
            <a:endParaRPr lang="en-US"/>
          </a:p>
        </p:txBody>
      </p:sp>
    </p:spTree>
    <p:extLst>
      <p:ext uri="{BB962C8B-B14F-4D97-AF65-F5344CB8AC3E}">
        <p14:creationId xmlns:p14="http://schemas.microsoft.com/office/powerpoint/2010/main" val="36442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প্রতিটি শব্দের</a:t>
            </a:r>
            <a:r>
              <a:rPr lang="bn-BD" baseline="0" dirty="0" smtClean="0">
                <a:latin typeface="NikoshBAN" pitchFamily="2" charset="0"/>
                <a:cs typeface="NikoshBAN" pitchFamily="2" charset="0"/>
              </a:rPr>
              <a:t> অর্থ ছবিসহ উল্লেখ করা হয়েছে,এতে শিক্ষার্থীরা প্রথমে শব্দ এবং পরে ছবিসহ শব্দের অর্থ শিখবে এবং বাক্য রচনা করবে।</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9</a:t>
            </a:fld>
            <a:endParaRPr lang="en-US"/>
          </a:p>
        </p:txBody>
      </p:sp>
    </p:spTree>
    <p:extLst>
      <p:ext uri="{BB962C8B-B14F-4D97-AF65-F5344CB8AC3E}">
        <p14:creationId xmlns:p14="http://schemas.microsoft.com/office/powerpoint/2010/main" val="1815428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প্রতিটি শব্দের</a:t>
            </a:r>
            <a:r>
              <a:rPr lang="bn-BD" baseline="0" dirty="0" smtClean="0">
                <a:latin typeface="NikoshBAN" pitchFamily="2" charset="0"/>
                <a:cs typeface="NikoshBAN" pitchFamily="2" charset="0"/>
              </a:rPr>
              <a:t> অর্থ ছবিসহ উল্লেখ করা হয়েছে,এতে শিক্ষার্থীরা প্রথমে শব্দ এবং পরে ছবিসহ শব্দের অর্থ শিখবে এবং বাক্য রচনা করবে।</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10</a:t>
            </a:fld>
            <a:endParaRPr lang="en-US"/>
          </a:p>
        </p:txBody>
      </p:sp>
    </p:spTree>
    <p:extLst>
      <p:ext uri="{BB962C8B-B14F-4D97-AF65-F5344CB8AC3E}">
        <p14:creationId xmlns:p14="http://schemas.microsoft.com/office/powerpoint/2010/main" val="181542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প্রতিটি শব্দের</a:t>
            </a:r>
            <a:r>
              <a:rPr lang="bn-BD" baseline="0" dirty="0" smtClean="0">
                <a:latin typeface="NikoshBAN" pitchFamily="2" charset="0"/>
                <a:cs typeface="NikoshBAN" pitchFamily="2" charset="0"/>
              </a:rPr>
              <a:t> অর্থ ছবিসহ উল্লেখ করা হয়েছে,এতে শিক্ষার্থীরা প্রথমে শব্দ এবং পরে ছবিসহ শব্দের অর্থ শিখবে এবং বাক্য রচনা করবে।</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AFBE00-D350-4B98-8074-2862650C98D8}" type="slidenum">
              <a:rPr lang="en-US" smtClean="0"/>
              <a:t>11</a:t>
            </a:fld>
            <a:endParaRPr lang="en-US"/>
          </a:p>
        </p:txBody>
      </p:sp>
    </p:spTree>
    <p:extLst>
      <p:ext uri="{BB962C8B-B14F-4D97-AF65-F5344CB8AC3E}">
        <p14:creationId xmlns:p14="http://schemas.microsoft.com/office/powerpoint/2010/main" val="1815428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06-Aug-16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E0000"/>
        </a:solidFill>
        <a:effectLst/>
      </p:bgPr>
    </p:bg>
    <p:spTree>
      <p:nvGrpSpPr>
        <p:cNvPr id="1" name=""/>
        <p:cNvGrpSpPr/>
        <p:nvPr/>
      </p:nvGrpSpPr>
      <p:grpSpPr>
        <a:xfrm>
          <a:off x="0" y="0"/>
          <a:ext cx="0" cy="0"/>
          <a:chOff x="0" y="0"/>
          <a:chExt cx="0" cy="0"/>
        </a:xfrm>
      </p:grpSpPr>
      <p:sp>
        <p:nvSpPr>
          <p:cNvPr id="7" name="Rectangle 6"/>
          <p:cNvSpPr/>
          <p:nvPr userDrawn="1"/>
        </p:nvSpPr>
        <p:spPr>
          <a:xfrm>
            <a:off x="76200" y="76200"/>
            <a:ext cx="8991600" cy="6705600"/>
          </a:xfrm>
          <a:prstGeom prst="rect">
            <a:avLst/>
          </a:prstGeom>
          <a:solidFill>
            <a:srgbClr val="119F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52400" y="152400"/>
            <a:ext cx="8839200" cy="655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jpg"/><Relationship Id="rId7"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0487" y="911952"/>
            <a:ext cx="6484467" cy="707886"/>
          </a:xfrm>
          <a:prstGeom prst="rect">
            <a:avLst/>
          </a:prstGeom>
          <a:solidFill>
            <a:srgbClr val="FFEAA7"/>
          </a:solidFill>
          <a:ln>
            <a:solidFill>
              <a:srgbClr val="7030A0"/>
            </a:solidFill>
          </a:ln>
        </p:spPr>
        <p:txBody>
          <a:bodyPr wrap="none">
            <a:spAutoFit/>
          </a:bodyPr>
          <a:lstStyle/>
          <a:p>
            <a:r>
              <a:rPr lang="bn-BD" sz="4000" dirty="0">
                <a:latin typeface="NikoshBAN" pitchFamily="2" charset="0"/>
                <a:cs typeface="NikoshBAN" pitchFamily="2" charset="0"/>
              </a:rPr>
              <a:t>এই স্লাইডটি সম্মানিত শিক্ষকবৃন্দের </a:t>
            </a:r>
            <a:r>
              <a:rPr lang="bn-BD" sz="4000" dirty="0" smtClean="0">
                <a:latin typeface="NikoshBAN" pitchFamily="2" charset="0"/>
                <a:cs typeface="NikoshBAN" pitchFamily="2" charset="0"/>
              </a:rPr>
              <a:t>জন্য</a:t>
            </a:r>
            <a:endParaRPr lang="en-US" sz="4000" dirty="0"/>
          </a:p>
        </p:txBody>
      </p:sp>
      <p:sp>
        <p:nvSpPr>
          <p:cNvPr id="5" name="Oval 4"/>
          <p:cNvSpPr/>
          <p:nvPr/>
        </p:nvSpPr>
        <p:spPr>
          <a:xfrm>
            <a:off x="929631" y="1812244"/>
            <a:ext cx="7137779" cy="4027719"/>
          </a:xfrm>
          <a:prstGeom prst="ellipse">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BD" sz="2800" dirty="0" smtClean="0">
              <a:solidFill>
                <a:schemeClr val="tx1"/>
              </a:solidFill>
              <a:latin typeface="NikoshBAN" panose="02000000000000000000" pitchFamily="2" charset="0"/>
              <a:cs typeface="NikoshBAN" panose="02000000000000000000" pitchFamily="2" charset="0"/>
            </a:endParaRPr>
          </a:p>
          <a:p>
            <a:pPr algn="ctr"/>
            <a:r>
              <a:rPr lang="en-US" sz="2800" dirty="0" err="1" smtClean="0">
                <a:solidFill>
                  <a:schemeClr val="tx1"/>
                </a:solidFill>
                <a:latin typeface="NikoshBAN" panose="02000000000000000000" pitchFamily="2" charset="0"/>
                <a:cs typeface="NikoshBAN" panose="02000000000000000000" pitchFamily="2" charset="0"/>
              </a:rPr>
              <a:t>এই</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পাঠটি</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শ্রে</a:t>
            </a:r>
            <a:r>
              <a:rPr lang="bn-BD" sz="2800" dirty="0" smtClean="0">
                <a:solidFill>
                  <a:schemeClr val="tx1"/>
                </a:solidFill>
                <a:latin typeface="NikoshBAN" panose="02000000000000000000" pitchFamily="2" charset="0"/>
                <a:cs typeface="NikoshBAN" panose="02000000000000000000" pitchFamily="2" charset="0"/>
              </a:rPr>
              <a:t>ণি</a:t>
            </a:r>
            <a:r>
              <a:rPr lang="en-US" sz="2800" dirty="0" err="1" smtClean="0">
                <a:solidFill>
                  <a:schemeClr val="tx1"/>
                </a:solidFill>
                <a:latin typeface="NikoshBAN" panose="02000000000000000000" pitchFamily="2" charset="0"/>
                <a:cs typeface="NikoshBAN" panose="02000000000000000000" pitchFamily="2" charset="0"/>
              </a:rPr>
              <a:t>কক্ষে</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উপস্থাপনের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প্রয়োজনীয়</a:t>
            </a:r>
            <a:r>
              <a:rPr lang="en-US" sz="2800" dirty="0">
                <a:solidFill>
                  <a:schemeClr val="tx1"/>
                </a:solidFill>
                <a:latin typeface="NikoshBAN" panose="02000000000000000000" pitchFamily="2" charset="0"/>
                <a:cs typeface="NikoshBAN" panose="02000000000000000000" pitchFamily="2" charset="0"/>
              </a:rPr>
              <a:t> </a:t>
            </a:r>
            <a:r>
              <a:rPr lang="bn-BD" sz="2800" dirty="0" smtClean="0">
                <a:solidFill>
                  <a:schemeClr val="tx1"/>
                </a:solidFill>
                <a:latin typeface="NikoshBAN" panose="02000000000000000000" pitchFamily="2" charset="0"/>
                <a:cs typeface="NikoshBAN" panose="02000000000000000000" pitchFamily="2" charset="0"/>
              </a:rPr>
              <a:t>নির্দেশনা</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প্রতিটি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স্লাইডের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নিচে</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অর্থা</a:t>
            </a:r>
            <a:r>
              <a:rPr lang="en-US" sz="2800" dirty="0">
                <a:solidFill>
                  <a:schemeClr val="tx1"/>
                </a:solidFill>
                <a:latin typeface="NikoshBAN" panose="02000000000000000000" pitchFamily="2" charset="0"/>
                <a:cs typeface="NikoshBAN" panose="02000000000000000000" pitchFamily="2" charset="0"/>
              </a:rPr>
              <a:t>ৎ </a:t>
            </a:r>
            <a:r>
              <a:rPr lang="en-US" sz="2800" dirty="0" smtClean="0">
                <a:solidFill>
                  <a:schemeClr val="tx1"/>
                </a:solidFill>
                <a:latin typeface="NikoshBAN" panose="02000000000000000000" pitchFamily="2" charset="0"/>
                <a:cs typeface="NikoshBAN" panose="02000000000000000000" pitchFamily="2" charset="0"/>
              </a:rPr>
              <a:t>Slide</a:t>
            </a:r>
            <a:r>
              <a:rPr lang="bn-BD" sz="2800" dirty="0" smtClean="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Note </a:t>
            </a:r>
            <a:r>
              <a:rPr lang="bn-BD" sz="2800" dirty="0" smtClean="0">
                <a:solidFill>
                  <a:schemeClr val="tx1"/>
                </a:solidFill>
                <a:latin typeface="NikoshBAN" panose="02000000000000000000" pitchFamily="2" charset="0"/>
                <a:cs typeface="NikoshBAN" panose="02000000000000000000" pitchFamily="2" charset="0"/>
              </a:rPr>
              <a:t>-</a:t>
            </a:r>
            <a:r>
              <a:rPr lang="en-US" sz="2800" dirty="0" smtClean="0">
                <a:solidFill>
                  <a:schemeClr val="tx1"/>
                </a:solidFill>
                <a:latin typeface="NikoshBAN" panose="02000000000000000000" pitchFamily="2" charset="0"/>
                <a:cs typeface="NikoshBAN" panose="02000000000000000000" pitchFamily="2" charset="0"/>
              </a:rPr>
              <a:t>এ </a:t>
            </a:r>
            <a:r>
              <a:rPr lang="en-US" sz="2800" dirty="0" err="1">
                <a:solidFill>
                  <a:schemeClr val="tx1"/>
                </a:solidFill>
                <a:latin typeface="NikoshBAN" panose="02000000000000000000" pitchFamily="2" charset="0"/>
                <a:cs typeface="NikoshBAN" panose="02000000000000000000" pitchFamily="2" charset="0"/>
              </a:rPr>
              <a:t>সংযোজন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হয়েছে</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আশা</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করি</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সম্মানিত</a:t>
            </a:r>
            <a:r>
              <a:rPr lang="bn-BD"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শিক্ষকগণ</a:t>
            </a:r>
            <a:r>
              <a:rPr lang="en-US" sz="2800" dirty="0" smtClean="0">
                <a:solidFill>
                  <a:schemeClr val="tx1"/>
                </a:solidFill>
                <a:latin typeface="NikoshBAN" panose="02000000000000000000" pitchFamily="2" charset="0"/>
                <a:cs typeface="NikoshBAN" panose="02000000000000000000" pitchFamily="2" charset="0"/>
              </a:rPr>
              <a:t> </a:t>
            </a:r>
            <a:r>
              <a:rPr lang="bn-BD" sz="2800" dirty="0" smtClean="0">
                <a:solidFill>
                  <a:schemeClr val="tx1"/>
                </a:solidFill>
                <a:latin typeface="NikoshBAN" panose="02000000000000000000" pitchFamily="2" charset="0"/>
                <a:cs typeface="NikoshBAN" panose="02000000000000000000" pitchFamily="2" charset="0"/>
              </a:rPr>
              <a:t>অনুগ্রহপূর্বক </a:t>
            </a:r>
            <a:r>
              <a:rPr lang="en-US" sz="2800" dirty="0" err="1" smtClean="0">
                <a:solidFill>
                  <a:schemeClr val="tx1"/>
                </a:solidFill>
                <a:latin typeface="NikoshBAN" panose="02000000000000000000" pitchFamily="2" charset="0"/>
                <a:cs typeface="NikoshBAN" panose="02000000000000000000" pitchFamily="2" charset="0"/>
              </a:rPr>
              <a:t>পাঠটি</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উপস্থাপনের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পূর্বে</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উল্লেখিত</a:t>
            </a:r>
            <a:r>
              <a:rPr lang="en-US" sz="2800" dirty="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Note</a:t>
            </a:r>
            <a:r>
              <a:rPr lang="bn-BD"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দেখে</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নিবেন</a:t>
            </a:r>
            <a:r>
              <a:rPr lang="en-US" sz="2800" dirty="0" smtClean="0">
                <a:solidFill>
                  <a:schemeClr val="tx1"/>
                </a:solidFill>
                <a:latin typeface="NikoshBAN" panose="02000000000000000000" pitchFamily="2" charset="0"/>
                <a:cs typeface="NikoshBAN" panose="02000000000000000000" pitchFamily="2" charset="0"/>
              </a:rPr>
              <a:t>।</a:t>
            </a:r>
            <a:r>
              <a:rPr lang="bn-BD" sz="2800" dirty="0" smtClean="0">
                <a:solidFill>
                  <a:schemeClr val="tx1"/>
                </a:solidFill>
                <a:latin typeface="NikoshBAN" panose="02000000000000000000" pitchFamily="2" charset="0"/>
                <a:cs typeface="NikoshBAN" panose="02000000000000000000" pitchFamily="2" charset="0"/>
              </a:rPr>
              <a:t> এছাড়াও শিক্ষকগণ</a:t>
            </a:r>
            <a:r>
              <a:rPr lang="en-US" sz="2800" dirty="0" smtClean="0">
                <a:solidFill>
                  <a:schemeClr val="tx1"/>
                </a:solidFill>
                <a:latin typeface="NikoshBAN" panose="02000000000000000000" pitchFamily="2" charset="0"/>
                <a:cs typeface="NikoshBAN" panose="02000000000000000000" pitchFamily="2" charset="0"/>
              </a:rPr>
              <a:t> </a:t>
            </a:r>
            <a:r>
              <a:rPr lang="bn-BD" sz="2800" dirty="0" smtClean="0">
                <a:solidFill>
                  <a:schemeClr val="tx1"/>
                </a:solidFill>
                <a:latin typeface="NikoshBAN" panose="02000000000000000000" pitchFamily="2" charset="0"/>
                <a:cs typeface="NikoshBAN" panose="02000000000000000000" pitchFamily="2" charset="0"/>
              </a:rPr>
              <a:t>প্রয়োজনবোধে তার নিজস্ব কলাকৌশল প্রয়োগ করতে পারবেন।</a:t>
            </a:r>
            <a:endParaRPr lang="en-US" sz="2800" dirty="0">
              <a:solidFill>
                <a:schemeClr val="tx1"/>
              </a:solidFill>
              <a:latin typeface="NikoshBAN" panose="02000000000000000000" pitchFamily="2" charset="0"/>
              <a:cs typeface="NikoshBAN" panose="02000000000000000000" pitchFamily="2" charset="0"/>
            </a:endParaRPr>
          </a:p>
          <a:p>
            <a:pPr algn="ctr"/>
            <a:endParaRPr lang="en-US" sz="2800" dirty="0"/>
          </a:p>
        </p:txBody>
      </p:sp>
    </p:spTree>
    <p:extLst>
      <p:ext uri="{BB962C8B-B14F-4D97-AF65-F5344CB8AC3E}">
        <p14:creationId xmlns:p14="http://schemas.microsoft.com/office/powerpoint/2010/main" val="3739374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990600"/>
            <a:ext cx="2140528" cy="595821"/>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latin typeface="NikoshBAN" panose="02000000000000000000" pitchFamily="2" charset="0"/>
                <a:cs typeface="NikoshBAN" panose="02000000000000000000" pitchFamily="2" charset="0"/>
              </a:rPr>
              <a:t>স্বর্ণরেণু</a:t>
            </a:r>
            <a:endParaRPr lang="bn-BD" sz="2800" b="1" dirty="0">
              <a:ln>
                <a:solidFill>
                  <a:srgbClr val="002060"/>
                </a:solidFill>
              </a:ln>
              <a:solidFill>
                <a:srgbClr val="002060"/>
              </a:solidFill>
              <a:latin typeface="NikoshBAN" panose="02000000000000000000" pitchFamily="2" charset="0"/>
              <a:cs typeface="NikoshBAN" panose="02000000000000000000" pitchFamily="2" charset="0"/>
            </a:endParaRPr>
          </a:p>
        </p:txBody>
      </p:sp>
      <p:sp>
        <p:nvSpPr>
          <p:cNvPr id="3" name="Rounded Rectangle 2"/>
          <p:cNvSpPr/>
          <p:nvPr/>
        </p:nvSpPr>
        <p:spPr>
          <a:xfrm>
            <a:off x="6019800" y="609600"/>
            <a:ext cx="2788489" cy="1169476"/>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সোনার কণা</a:t>
            </a:r>
            <a:endParaRPr lang="en-US"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04799"/>
            <a:ext cx="3124200" cy="1922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381000" y="2971800"/>
            <a:ext cx="2140528" cy="595821"/>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a:ln>
                  <a:solidFill>
                    <a:srgbClr val="002060"/>
                  </a:solidFill>
                </a:ln>
                <a:solidFill>
                  <a:srgbClr val="002060"/>
                </a:solidFill>
                <a:latin typeface="NikoshBAN" panose="02000000000000000000" pitchFamily="2" charset="0"/>
                <a:cs typeface="NikoshBAN" panose="02000000000000000000" pitchFamily="2" charset="0"/>
              </a:rPr>
              <a:t>দুর্গতি</a:t>
            </a:r>
          </a:p>
        </p:txBody>
      </p:sp>
      <p:sp>
        <p:nvSpPr>
          <p:cNvPr id="6" name="Rounded Rectangle 5"/>
          <p:cNvSpPr/>
          <p:nvPr/>
        </p:nvSpPr>
        <p:spPr>
          <a:xfrm>
            <a:off x="5999018" y="2635405"/>
            <a:ext cx="2864689" cy="1169476"/>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দুরবস্থা, শোচনীয় অবস্থা</a:t>
            </a:r>
            <a:endParaRPr lang="en-US"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2362200"/>
            <a:ext cx="3112943" cy="1866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a:xfrm>
            <a:off x="381000" y="5029200"/>
            <a:ext cx="2140528" cy="595821"/>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latin typeface="NikoshBAN" panose="02000000000000000000" pitchFamily="2" charset="0"/>
                <a:cs typeface="NikoshBAN" panose="02000000000000000000" pitchFamily="2" charset="0"/>
              </a:rPr>
              <a:t>জরা</a:t>
            </a:r>
            <a:endParaRPr lang="bn-BD" sz="2800" b="1" dirty="0">
              <a:ln>
                <a:solidFill>
                  <a:srgbClr val="002060"/>
                </a:solidFill>
              </a:ln>
              <a:solidFill>
                <a:srgbClr val="002060"/>
              </a:solidFill>
              <a:latin typeface="NikoshBAN" panose="02000000000000000000" pitchFamily="2" charset="0"/>
              <a:cs typeface="NikoshBAN" panose="02000000000000000000" pitchFamily="2" charset="0"/>
            </a:endParaRPr>
          </a:p>
        </p:txBody>
      </p:sp>
      <p:sp>
        <p:nvSpPr>
          <p:cNvPr id="10" name="Rounded Rectangle 9"/>
          <p:cNvSpPr/>
          <p:nvPr/>
        </p:nvSpPr>
        <p:spPr>
          <a:xfrm>
            <a:off x="5999018" y="4917347"/>
            <a:ext cx="2864689" cy="828732"/>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bn-BD" sz="2800" b="1" dirty="0" smtClean="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বার্ধক্যজনিত দুর্বলতা, জীর্ণতা, স্থবিরতা</a:t>
            </a:r>
            <a:endParaRPr lang="bn-BD"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4343400"/>
            <a:ext cx="3131127"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0843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572000"/>
            <a:ext cx="3048001" cy="1996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381000" y="914400"/>
            <a:ext cx="2140528" cy="595821"/>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latin typeface="NikoshBAN" panose="02000000000000000000" pitchFamily="2" charset="0"/>
                <a:cs typeface="NikoshBAN" panose="02000000000000000000" pitchFamily="2" charset="0"/>
              </a:rPr>
              <a:t>দিব্যশক্তি</a:t>
            </a:r>
            <a:endParaRPr lang="bn-BD" sz="2800" b="1" dirty="0">
              <a:ln>
                <a:solidFill>
                  <a:srgbClr val="002060"/>
                </a:solidFill>
              </a:ln>
              <a:solidFill>
                <a:srgbClr val="002060"/>
              </a:solidFill>
              <a:latin typeface="NikoshBAN" panose="02000000000000000000" pitchFamily="2" charset="0"/>
              <a:cs typeface="NikoshBAN" panose="02000000000000000000" pitchFamily="2" charset="0"/>
            </a:endParaRPr>
          </a:p>
        </p:txBody>
      </p:sp>
      <p:sp>
        <p:nvSpPr>
          <p:cNvPr id="7" name="Rounded Rectangle 6"/>
          <p:cNvSpPr/>
          <p:nvPr/>
        </p:nvSpPr>
        <p:spPr>
          <a:xfrm>
            <a:off x="5867400" y="762000"/>
            <a:ext cx="2895600" cy="1169476"/>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 ঐশ্বরিক শক্তি, অলৌকিক ক্ষমতা</a:t>
            </a:r>
            <a:endParaRPr lang="en-US"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2514600"/>
            <a:ext cx="3048000" cy="1905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ounded Rectangle 9"/>
          <p:cNvSpPr/>
          <p:nvPr/>
        </p:nvSpPr>
        <p:spPr>
          <a:xfrm>
            <a:off x="381000" y="3048000"/>
            <a:ext cx="2140528" cy="595821"/>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latin typeface="NikoshBAN" panose="02000000000000000000" pitchFamily="2" charset="0"/>
                <a:cs typeface="NikoshBAN" panose="02000000000000000000" pitchFamily="2" charset="0"/>
              </a:rPr>
              <a:t>পীঠস্থান</a:t>
            </a:r>
            <a:endParaRPr lang="bn-BD" sz="2800" b="1" dirty="0">
              <a:ln>
                <a:solidFill>
                  <a:srgbClr val="002060"/>
                </a:solidFill>
              </a:ln>
              <a:solidFill>
                <a:srgbClr val="002060"/>
              </a:solidFill>
              <a:latin typeface="NikoshBAN" panose="02000000000000000000" pitchFamily="2" charset="0"/>
              <a:cs typeface="NikoshBAN" panose="02000000000000000000" pitchFamily="2" charset="0"/>
            </a:endParaRPr>
          </a:p>
        </p:txBody>
      </p:sp>
      <p:sp>
        <p:nvSpPr>
          <p:cNvPr id="11" name="Rounded Rectangle 10"/>
          <p:cNvSpPr/>
          <p:nvPr/>
        </p:nvSpPr>
        <p:spPr>
          <a:xfrm>
            <a:off x="5867400" y="2895600"/>
            <a:ext cx="2895600" cy="1169476"/>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বেদি, পবিত্রস্থান</a:t>
            </a:r>
            <a:endParaRPr lang="en-US"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2" name="Rounded Rectangle 11"/>
          <p:cNvSpPr/>
          <p:nvPr/>
        </p:nvSpPr>
        <p:spPr>
          <a:xfrm>
            <a:off x="304800" y="5029200"/>
            <a:ext cx="2133600" cy="900621"/>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latin typeface="NikoshBAN" panose="02000000000000000000" pitchFamily="2" charset="0"/>
                <a:cs typeface="NikoshBAN" panose="02000000000000000000" pitchFamily="2" charset="0"/>
              </a:rPr>
              <a:t>রামাদের গামাদের</a:t>
            </a:r>
            <a:endParaRPr lang="bn-BD" sz="2800" b="1" dirty="0">
              <a:ln>
                <a:solidFill>
                  <a:srgbClr val="002060"/>
                </a:solidFill>
              </a:ln>
              <a:solidFill>
                <a:srgbClr val="002060"/>
              </a:solidFill>
              <a:latin typeface="NikoshBAN" panose="02000000000000000000" pitchFamily="2" charset="0"/>
              <a:cs typeface="NikoshBAN" panose="02000000000000000000" pitchFamily="2" charset="0"/>
            </a:endParaRPr>
          </a:p>
        </p:txBody>
      </p:sp>
      <p:sp>
        <p:nvSpPr>
          <p:cNvPr id="13" name="Rounded Rectangle 12"/>
          <p:cNvSpPr/>
          <p:nvPr/>
        </p:nvSpPr>
        <p:spPr>
          <a:xfrm>
            <a:off x="5867400" y="4876800"/>
            <a:ext cx="2895600" cy="1321876"/>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এখানে বাইরে থেকে আগত জাতিকে বোঝানো হয়েছে</a:t>
            </a:r>
            <a:endParaRPr lang="en-US"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9161"/>
          <a:stretch/>
        </p:blipFill>
        <p:spPr>
          <a:xfrm>
            <a:off x="2667000" y="343836"/>
            <a:ext cx="3048000" cy="2018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1768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257800"/>
            <a:ext cx="5867400" cy="1077218"/>
          </a:xfrm>
          <a:prstGeom prst="rect">
            <a:avLst/>
          </a:prstGeom>
          <a:noFill/>
          <a:ln>
            <a:solidFill>
              <a:srgbClr val="0B010B"/>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 </a:t>
            </a:r>
            <a:r>
              <a:rPr lang="bn-BD" sz="3200" dirty="0" smtClean="0">
                <a:latin typeface="NikoshBAN" pitchFamily="2" charset="0"/>
                <a:cs typeface="NikoshBAN" pitchFamily="2" charset="0"/>
              </a:rPr>
              <a:t>আত্মদান</a:t>
            </a:r>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,বাটপাড়ি,দাসত্ব, দস্যু ডাকাত, বিনাশ শব্দগুলো দিয়ে বাক্য তৈরি কর।</a:t>
            </a:r>
            <a:endParaRPr lang="en-US" sz="32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3" name="TextBox 2"/>
          <p:cNvSpPr txBox="1"/>
          <p:nvPr/>
        </p:nvSpPr>
        <p:spPr>
          <a:xfrm>
            <a:off x="3200400" y="381000"/>
            <a:ext cx="2667000" cy="707886"/>
          </a:xfrm>
          <a:prstGeom prst="rect">
            <a:avLst/>
          </a:prstGeom>
          <a:noFill/>
          <a:ln>
            <a:solidFill>
              <a:srgbClr val="0B010B"/>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000" b="1" dirty="0" smtClean="0">
                <a:ln w="11430"/>
                <a:effectLst>
                  <a:outerShdw blurRad="50800" dist="39000" dir="5460000" algn="tl">
                    <a:srgbClr val="000000">
                      <a:alpha val="38000"/>
                    </a:srgbClr>
                  </a:outerShdw>
                </a:effectLst>
                <a:latin typeface="NikoshBAN" pitchFamily="2" charset="0"/>
                <a:cs typeface="NikoshBAN" pitchFamily="2" charset="0"/>
              </a:rPr>
              <a:t>একক কাজ</a:t>
            </a:r>
            <a:endParaRPr lang="en-US" sz="40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950" y="1295400"/>
            <a:ext cx="6280784" cy="3733800"/>
          </a:xfrm>
          <a:prstGeom prst="ellipse">
            <a:avLst/>
          </a:prstGeom>
          <a:ln>
            <a:noFill/>
          </a:ln>
          <a:effectLst>
            <a:softEdge rad="112500"/>
          </a:effectLst>
        </p:spPr>
      </p:pic>
    </p:spTree>
    <p:extLst>
      <p:ext uri="{BB962C8B-B14F-4D97-AF65-F5344CB8AC3E}">
        <p14:creationId xmlns:p14="http://schemas.microsoft.com/office/powerpoint/2010/main" val="323443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63433" y="3404921"/>
            <a:ext cx="1548243" cy="533400"/>
          </a:xfrm>
          <a:prstGeom prst="rect">
            <a:avLst/>
          </a:prstGeom>
          <a:ln>
            <a:solidFill>
              <a:srgbClr val="2B0C03"/>
            </a:solidFill>
          </a:ln>
        </p:spPr>
        <p:txBody>
          <a:bodyPr wrap="square">
            <a:prstTxWarp prst="textPlain">
              <a:avLst/>
            </a:prstTxWarp>
            <a:spAutoFit/>
            <a:scene3d>
              <a:camera prst="obliqueTopLeft"/>
              <a:lightRig rig="threePt" dir="t"/>
            </a:scene3d>
            <a:sp3d extrusionH="57150">
              <a:bevelT w="38100" h="38100"/>
            </a:sp3d>
          </a:bodyPr>
          <a:lstStyle/>
          <a:p>
            <a:pPr lvl="0" algn="ctr"/>
            <a:r>
              <a:rPr lang="bn-BD" sz="4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NikoshBAN" pitchFamily="2" charset="0"/>
                <a:cs typeface="NikoshBAN" pitchFamily="2" charset="0"/>
              </a:rPr>
              <a:t>ইতিহাস</a:t>
            </a:r>
            <a:endParaRPr lang="en-US" sz="4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NikoshBAN" pitchFamily="2" charset="0"/>
              <a:cs typeface="NikoshBAN"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244" y="284317"/>
            <a:ext cx="2715488" cy="176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6655" y="312438"/>
            <a:ext cx="2664594" cy="1755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6055" y="304800"/>
            <a:ext cx="2503152" cy="1762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255789" y="2077340"/>
            <a:ext cx="1192397"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আদিযুগ                      </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6981" y="2722527"/>
            <a:ext cx="2442589" cy="1901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2722527"/>
            <a:ext cx="2537020" cy="1925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1344989" y="4676632"/>
            <a:ext cx="2206394"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400" b="1" dirty="0" smtClean="0">
                <a:ln w="11430">
                  <a:solidFill>
                    <a:srgbClr val="0B010B"/>
                  </a:solidFill>
                </a:ln>
                <a:solidFill>
                  <a:srgbClr val="0B010B"/>
                </a:solidFill>
                <a:effectLst>
                  <a:outerShdw blurRad="50800" dist="39000" dir="5460000" algn="tl">
                    <a:srgbClr val="000000">
                      <a:alpha val="38000"/>
                    </a:srgbClr>
                  </a:outerShdw>
                </a:effectLst>
                <a:latin typeface="NikoshBAN" pitchFamily="2" charset="0"/>
                <a:cs typeface="NikoshBAN" pitchFamily="2" charset="0"/>
              </a:rPr>
              <a:t>রাজা রামমোহন রায়                                                </a:t>
            </a:r>
            <a:endParaRPr lang="en-US" sz="2400" b="1" dirty="0">
              <a:ln w="11430">
                <a:solidFill>
                  <a:srgbClr val="0B010B"/>
                </a:solidFill>
              </a:ln>
              <a:solidFill>
                <a:srgbClr val="0B010B"/>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14" name="TextBox 13"/>
          <p:cNvSpPr txBox="1"/>
          <p:nvPr/>
        </p:nvSpPr>
        <p:spPr>
          <a:xfrm>
            <a:off x="401973" y="5137743"/>
            <a:ext cx="8271162" cy="1384995"/>
          </a:xfrm>
          <a:prstGeom prst="rect">
            <a:avLst/>
          </a:prstGeom>
          <a:noFill/>
          <a:ln>
            <a:solidFill>
              <a:srgbClr val="80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বাংলার নবজাগরণ</a:t>
            </a:r>
            <a:r>
              <a:rPr lang="en-US" sz="2800" b="1" dirty="0" smtClean="0">
                <a:ln w="11430"/>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মুলত </a:t>
            </a:r>
            <a:r>
              <a:rPr lang="bn-BD" sz="2800" b="1" dirty="0">
                <a:ln w="11430"/>
                <a:effectLst>
                  <a:outerShdw blurRad="50800" dist="39000" dir="5460000" algn="tl">
                    <a:srgbClr val="000000">
                      <a:alpha val="38000"/>
                    </a:srgbClr>
                  </a:outerShdw>
                </a:effectLst>
                <a:latin typeface="NikoshBAN" pitchFamily="2" charset="0"/>
                <a:cs typeface="NikoshBAN" pitchFamily="2" charset="0"/>
              </a:rPr>
              <a:t>রাজা রামমোহন রায়ের (১৭৭৫-১৮৩৩) সময় এই নবজাগরণের শুরু এবং এর শেষ ধরা হয় কবি গুরু রবীন্দ্রনাথ ঠাকুরের (১৮৬১-১৯৪১) সময়ের কাল।</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15" name="TextBox 14"/>
          <p:cNvSpPr txBox="1"/>
          <p:nvPr/>
        </p:nvSpPr>
        <p:spPr>
          <a:xfrm>
            <a:off x="6776095" y="1654809"/>
            <a:ext cx="1834505" cy="95410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আধুনিকযুগ</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16" name="TextBox 15"/>
          <p:cNvSpPr txBox="1"/>
          <p:nvPr/>
        </p:nvSpPr>
        <p:spPr>
          <a:xfrm>
            <a:off x="4191000" y="1636693"/>
            <a:ext cx="1682105" cy="95410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মধ্যযুগ                    </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17" name="TextBox 16"/>
          <p:cNvSpPr txBox="1"/>
          <p:nvPr/>
        </p:nvSpPr>
        <p:spPr>
          <a:xfrm>
            <a:off x="5931574" y="4307300"/>
            <a:ext cx="2091846"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400" b="1" dirty="0" smtClean="0">
                <a:ln w="11430">
                  <a:solidFill>
                    <a:srgbClr val="0B010B"/>
                  </a:solidFill>
                </a:ln>
                <a:solidFill>
                  <a:srgbClr val="0B010B"/>
                </a:solidFill>
                <a:effectLst>
                  <a:outerShdw blurRad="50800" dist="39000" dir="5460000" algn="tl">
                    <a:srgbClr val="000000">
                      <a:alpha val="38000"/>
                    </a:srgbClr>
                  </a:outerShdw>
                </a:effectLst>
                <a:latin typeface="NikoshBAN" pitchFamily="2" charset="0"/>
                <a:cs typeface="NikoshBAN" pitchFamily="2" charset="0"/>
              </a:rPr>
              <a:t>                                               রবীন্দ্রনাথ ঠাকুর</a:t>
            </a:r>
            <a:endParaRPr lang="en-US" sz="2400" b="1" dirty="0">
              <a:ln w="11430">
                <a:solidFill>
                  <a:srgbClr val="0B010B"/>
                </a:solidFill>
              </a:ln>
              <a:solidFill>
                <a:srgbClr val="0B010B"/>
              </a:solidFill>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115029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1"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1"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1"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1"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dissolv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dissolv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3" grpId="1"/>
      <p:bldP spid="14" grpId="0" animBg="1"/>
      <p:bldP spid="15" grpId="1"/>
      <p:bldP spid="16" grpId="1"/>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214" y="2729039"/>
            <a:ext cx="3773363" cy="1200329"/>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400" b="1" dirty="0" smtClean="0">
                <a:ln w="11430"/>
                <a:effectLst>
                  <a:outerShdw blurRad="50800" dist="39000" dir="5460000" algn="tl">
                    <a:srgbClr val="000000">
                      <a:alpha val="38000"/>
                    </a:srgbClr>
                  </a:outerShdw>
                </a:effectLst>
                <a:latin typeface="NikoshBAN" pitchFamily="2" charset="0"/>
                <a:cs typeface="NikoshBAN" pitchFamily="2" charset="0"/>
              </a:rPr>
              <a:t>১৭৫৭ সালে পলাশীর যুদ্ধে নবাব</a:t>
            </a:r>
          </a:p>
          <a:p>
            <a:pPr algn="just"/>
            <a:r>
              <a:rPr lang="bn-BD" sz="2400" b="1" dirty="0" smtClean="0">
                <a:ln w="11430"/>
                <a:effectLst>
                  <a:outerShdw blurRad="50800" dist="39000" dir="5460000" algn="tl">
                    <a:srgbClr val="000000">
                      <a:alpha val="38000"/>
                    </a:srgbClr>
                  </a:outerShdw>
                </a:effectLst>
                <a:latin typeface="NikoshBAN" pitchFamily="2" charset="0"/>
                <a:cs typeface="NikoshBAN" pitchFamily="2" charset="0"/>
              </a:rPr>
              <a:t> সিরাজদৌল্লার পরাজয়ের ফলে শাসন </a:t>
            </a:r>
          </a:p>
          <a:p>
            <a:pPr algn="just"/>
            <a:r>
              <a:rPr lang="bn-BD" sz="2400" b="1" dirty="0" smtClean="0">
                <a:ln w="11430"/>
                <a:effectLst>
                  <a:outerShdw blurRad="50800" dist="39000" dir="5460000" algn="tl">
                    <a:srgbClr val="000000">
                      <a:alpha val="38000"/>
                    </a:srgbClr>
                  </a:outerShdw>
                </a:effectLst>
                <a:latin typeface="NikoshBAN" pitchFamily="2" charset="0"/>
                <a:cs typeface="NikoshBAN" pitchFamily="2" charset="0"/>
              </a:rPr>
              <a:t>ক্ষমতা চলে যায় ইংরেজদের হাতে।</a:t>
            </a:r>
            <a:endParaRPr lang="en-US" sz="24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25" y="990600"/>
            <a:ext cx="2827076" cy="1603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990599"/>
            <a:ext cx="2743200" cy="1600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903417" y="2801466"/>
            <a:ext cx="3756766" cy="461665"/>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400" b="1" dirty="0">
                <a:ln w="11430"/>
                <a:effectLst>
                  <a:outerShdw blurRad="50800" dist="39000" dir="5460000" algn="tl">
                    <a:srgbClr val="000000">
                      <a:alpha val="38000"/>
                    </a:srgbClr>
                  </a:outerShdw>
                </a:effectLst>
                <a:latin typeface="NikoshBAN" pitchFamily="2" charset="0"/>
                <a:cs typeface="NikoshBAN" pitchFamily="2" charset="0"/>
              </a:rPr>
              <a:t>ফকির সন্ন্যাসী বিদ্রোহ ১৭৬০-১৮০০।</a:t>
            </a:r>
            <a:endParaRPr lang="bn-BD" sz="2400" b="1" dirty="0" smtClean="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3404622"/>
            <a:ext cx="2743200" cy="1700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844238" y="5294524"/>
            <a:ext cx="3815944" cy="1200329"/>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400" b="1" dirty="0">
                <a:ln w="11430"/>
                <a:effectLst>
                  <a:outerShdw blurRad="50800" dist="39000" dir="5460000" algn="tl">
                    <a:srgbClr val="000000">
                      <a:alpha val="38000"/>
                    </a:srgbClr>
                  </a:outerShdw>
                </a:effectLst>
                <a:latin typeface="NikoshBAN" pitchFamily="2" charset="0"/>
                <a:cs typeface="NikoshBAN" pitchFamily="2" charset="0"/>
              </a:rPr>
              <a:t>তিতুমীরের নেতৃত্বে মুসলিম সাধারণ </a:t>
            </a:r>
            <a:r>
              <a:rPr lang="bn-BD" sz="2400" b="1" dirty="0" smtClean="0">
                <a:ln w="11430"/>
                <a:effectLst>
                  <a:outerShdw blurRad="50800" dist="39000" dir="5460000" algn="tl">
                    <a:srgbClr val="000000">
                      <a:alpha val="38000"/>
                    </a:srgbClr>
                  </a:outerShdw>
                </a:effectLst>
                <a:latin typeface="NikoshBAN" pitchFamily="2" charset="0"/>
                <a:cs typeface="NikoshBAN" pitchFamily="2" charset="0"/>
              </a:rPr>
              <a:t>সমাজ বিশেষ </a:t>
            </a:r>
            <a:r>
              <a:rPr lang="bn-BD" sz="2400" b="1" dirty="0">
                <a:ln w="11430"/>
                <a:effectLst>
                  <a:outerShdw blurRad="50800" dist="39000" dir="5460000" algn="tl">
                    <a:srgbClr val="000000">
                      <a:alpha val="38000"/>
                    </a:srgbClr>
                  </a:outerShdw>
                </a:effectLst>
                <a:latin typeface="NikoshBAN" pitchFamily="2" charset="0"/>
                <a:cs typeface="NikoshBAN" pitchFamily="2" charset="0"/>
              </a:rPr>
              <a:t>করে রায়তের অধিকার </a:t>
            </a:r>
            <a:r>
              <a:rPr lang="bn-BD" sz="2400" b="1" dirty="0" smtClean="0">
                <a:ln w="11430"/>
                <a:effectLst>
                  <a:outerShdw blurRad="50800" dist="39000" dir="5460000" algn="tl">
                    <a:srgbClr val="000000">
                      <a:alpha val="38000"/>
                    </a:srgbClr>
                  </a:outerShdw>
                </a:effectLst>
                <a:latin typeface="NikoshBAN" pitchFamily="2" charset="0"/>
                <a:cs typeface="NikoshBAN" pitchFamily="2" charset="0"/>
              </a:rPr>
              <a:t>আদায়ের আন্দোলন </a:t>
            </a:r>
            <a:r>
              <a:rPr lang="bn-BD" sz="2400" b="1" dirty="0">
                <a:ln w="11430"/>
                <a:effectLst>
                  <a:outerShdw blurRad="50800" dist="39000" dir="5460000" algn="tl">
                    <a:srgbClr val="000000">
                      <a:alpha val="38000"/>
                    </a:srgbClr>
                  </a:outerShdw>
                </a:effectLst>
                <a:latin typeface="NikoshBAN" pitchFamily="2" charset="0"/>
                <a:cs typeface="NikoshBAN" pitchFamily="2" charset="0"/>
              </a:rPr>
              <a:t>১৮৩০-৩২।</a:t>
            </a:r>
            <a:endParaRPr lang="bn-BD" sz="2400" b="1" dirty="0" smtClean="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7291" y="4114798"/>
            <a:ext cx="1481311" cy="1447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39756" y="5663856"/>
            <a:ext cx="4040331" cy="830997"/>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400" b="1" dirty="0" smtClean="0">
                <a:ln w="11430"/>
                <a:effectLst>
                  <a:outerShdw blurRad="50800" dist="39000" dir="5460000" algn="tl">
                    <a:srgbClr val="000000">
                      <a:alpha val="38000"/>
                    </a:srgbClr>
                  </a:outerShdw>
                </a:effectLst>
                <a:latin typeface="NikoshBAN" pitchFamily="2" charset="0"/>
                <a:cs typeface="NikoshBAN" pitchFamily="2" charset="0"/>
              </a:rPr>
              <a:t>হাজী </a:t>
            </a:r>
            <a:r>
              <a:rPr lang="bn-BD" sz="2400" b="1" dirty="0">
                <a:ln w="11430"/>
                <a:effectLst>
                  <a:outerShdw blurRad="50800" dist="39000" dir="5460000" algn="tl">
                    <a:srgbClr val="000000">
                      <a:alpha val="38000"/>
                    </a:srgbClr>
                  </a:outerShdw>
                </a:effectLst>
                <a:latin typeface="NikoshBAN" pitchFamily="2" charset="0"/>
                <a:cs typeface="NikoshBAN" pitchFamily="2" charset="0"/>
              </a:rPr>
              <a:t>শরিয়ত উল্লাহ </a:t>
            </a:r>
            <a:r>
              <a:rPr lang="bn-BD" sz="2400" b="1" dirty="0" smtClean="0">
                <a:ln w="11430"/>
                <a:effectLst>
                  <a:outerShdw blurRad="50800" dist="39000" dir="5460000" algn="tl">
                    <a:srgbClr val="000000">
                      <a:alpha val="38000"/>
                    </a:srgbClr>
                  </a:outerShdw>
                </a:effectLst>
                <a:latin typeface="NikoshBAN" pitchFamily="2" charset="0"/>
                <a:cs typeface="NikoshBAN" pitchFamily="2" charset="0"/>
              </a:rPr>
              <a:t>এর নেতৃত্বে ফরায়েজি </a:t>
            </a:r>
          </a:p>
          <a:p>
            <a:pPr algn="just"/>
            <a:r>
              <a:rPr lang="bn-BD" sz="2400" b="1" dirty="0" smtClean="0">
                <a:ln w="11430"/>
                <a:effectLst>
                  <a:outerShdw blurRad="50800" dist="39000" dir="5460000" algn="tl">
                    <a:srgbClr val="000000">
                      <a:alpha val="38000"/>
                    </a:srgbClr>
                  </a:outerShdw>
                </a:effectLst>
                <a:latin typeface="NikoshBAN" pitchFamily="2" charset="0"/>
                <a:cs typeface="NikoshBAN" pitchFamily="2" charset="0"/>
              </a:rPr>
              <a:t>আন্দোলন। তাঁর মৃত্যু ১৯৪০ সালে।</a:t>
            </a:r>
          </a:p>
        </p:txBody>
      </p:sp>
      <p:sp>
        <p:nvSpPr>
          <p:cNvPr id="10" name="TextBox 9"/>
          <p:cNvSpPr txBox="1"/>
          <p:nvPr/>
        </p:nvSpPr>
        <p:spPr>
          <a:xfrm>
            <a:off x="3048001" y="228600"/>
            <a:ext cx="2971800" cy="646331"/>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স্বাধীনতা আন্দোলন</a:t>
            </a:r>
          </a:p>
        </p:txBody>
      </p:sp>
    </p:spTree>
    <p:extLst>
      <p:ext uri="{BB962C8B-B14F-4D97-AF65-F5344CB8AC3E}">
        <p14:creationId xmlns:p14="http://schemas.microsoft.com/office/powerpoint/2010/main" val="1366612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2432" y="457200"/>
            <a:ext cx="5823267" cy="954107"/>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ভারতীয় জাতীয়তাবাদী আন্দোলনের প্রথম সূত্রপাত </a:t>
            </a:r>
            <a:endParaRPr lang="en-US" sz="2800" b="1" dirty="0" smtClean="0">
              <a:ln w="11430"/>
              <a:effectLst>
                <a:outerShdw blurRad="50800" dist="39000" dir="5460000" algn="tl">
                  <a:srgbClr val="000000">
                    <a:alpha val="38000"/>
                  </a:srgbClr>
                </a:outerShdw>
              </a:effectLst>
              <a:latin typeface="NikoshBAN" pitchFamily="2" charset="0"/>
              <a:cs typeface="NikoshBAN" pitchFamily="2" charset="0"/>
            </a:endParaRPr>
          </a:p>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করেন কিছু শিক্ষিত বাঙালি বুদ্ধিজীবী</a:t>
            </a:r>
            <a:r>
              <a:rPr lang="en-US" sz="2800" b="1" dirty="0" smtClean="0">
                <a:ln w="11430"/>
                <a:effectLst>
                  <a:outerShdw blurRad="50800" dist="39000" dir="5460000" algn="tl">
                    <a:srgbClr val="000000">
                      <a:alpha val="38000"/>
                    </a:srgbClr>
                  </a:outerShdw>
                </a:effectLst>
                <a:latin typeface="NikoshBAN" pitchFamily="2" charset="0"/>
                <a:cs typeface="NikoshBAN" pitchFamily="2" charset="0"/>
              </a:rPr>
              <a:t>:</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1828801"/>
            <a:ext cx="3047998" cy="3501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199" y="1828802"/>
            <a:ext cx="2666999" cy="3501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68037" y="5440232"/>
            <a:ext cx="24384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চিত্তরঞ্জন দাস                   </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399" y="1828800"/>
            <a:ext cx="2514601" cy="3501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664233" y="5440232"/>
            <a:ext cx="4177145"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নেতাজী সুবাষ চন্দ্র বসু</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8" name="TextBox 7"/>
          <p:cNvSpPr txBox="1"/>
          <p:nvPr/>
        </p:nvSpPr>
        <p:spPr>
          <a:xfrm>
            <a:off x="3924298" y="5009346"/>
            <a:ext cx="1828800" cy="95410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অরবিন্দ ঘোষ            </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1240034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64" y="457199"/>
            <a:ext cx="2286000" cy="2692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http://upload.wikimedia.org/wikipedia/commons/thumb/b/bf/Master-da_Surya_Sen_Uploaded_by_Rahtat.jpg/215px-Master-da_Surya_Sen_Uploaded_by_Raht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768437"/>
            <a:ext cx="2286000" cy="2251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471054"/>
            <a:ext cx="2362200" cy="2692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7800" y="3733800"/>
            <a:ext cx="23622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0782" y="3182216"/>
            <a:ext cx="41910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রাসবিহারী বসু                                       </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7" name="TextBox 6"/>
          <p:cNvSpPr txBox="1"/>
          <p:nvPr/>
        </p:nvSpPr>
        <p:spPr>
          <a:xfrm>
            <a:off x="381000" y="6106180"/>
            <a:ext cx="33528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প্রফুল্ল চাকী                              </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8" name="TextBox 7"/>
          <p:cNvSpPr txBox="1"/>
          <p:nvPr/>
        </p:nvSpPr>
        <p:spPr>
          <a:xfrm>
            <a:off x="5849257" y="2743200"/>
            <a:ext cx="2133600" cy="95410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ক্ষুদিরাম বসু          </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9" name="TextBox 8"/>
          <p:cNvSpPr txBox="1"/>
          <p:nvPr/>
        </p:nvSpPr>
        <p:spPr>
          <a:xfrm>
            <a:off x="1371600" y="6106180"/>
            <a:ext cx="6421582"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মাস্টার দা সুর্য সেন</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3988310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0355" y="277090"/>
            <a:ext cx="2362202" cy="584775"/>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বাঙালি</a:t>
            </a:r>
            <a:r>
              <a:rPr lang="en-US" sz="3200" b="1" dirty="0" smtClean="0">
                <a:ln w="11430"/>
                <a:effectLst>
                  <a:outerShdw blurRad="50800" dist="39000" dir="5460000" algn="tl">
                    <a:srgbClr val="000000">
                      <a:alpha val="38000"/>
                    </a:srgbClr>
                  </a:outerShdw>
                </a:effectLst>
                <a:latin typeface="NikoshBAN" pitchFamily="2" charset="0"/>
                <a:cs typeface="NikoshBAN" pitchFamily="2" charset="0"/>
              </a:rPr>
              <a:t>র </a:t>
            </a:r>
            <a:r>
              <a:rPr lang="en-US" sz="3200" b="1" dirty="0" err="1" smtClean="0">
                <a:ln w="11430"/>
                <a:effectLst>
                  <a:outerShdw blurRad="50800" dist="39000" dir="5460000" algn="tl">
                    <a:srgbClr val="000000">
                      <a:alpha val="38000"/>
                    </a:srgbClr>
                  </a:outerShdw>
                </a:effectLst>
                <a:latin typeface="NikoshBAN" pitchFamily="2" charset="0"/>
                <a:cs typeface="NikoshBAN" pitchFamily="2" charset="0"/>
              </a:rPr>
              <a:t>বাংলা</a:t>
            </a:r>
            <a:endParaRPr lang="bn-BD" sz="3200" b="1" dirty="0" smtClean="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07" y="3967842"/>
            <a:ext cx="1695281" cy="20662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064" y="3967843"/>
            <a:ext cx="1814628" cy="210262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155162"/>
            <a:ext cx="1600200" cy="213997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3970187"/>
            <a:ext cx="1600200" cy="20708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546" y="1129487"/>
            <a:ext cx="1853820" cy="216536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 y="1065450"/>
            <a:ext cx="1770099" cy="2229685"/>
          </a:xfrm>
          <a:prstGeom prst="rect">
            <a:avLst/>
          </a:prstGeom>
        </p:spPr>
      </p:pic>
      <p:sp>
        <p:nvSpPr>
          <p:cNvPr id="18" name="TextBox 17"/>
          <p:cNvSpPr txBox="1"/>
          <p:nvPr/>
        </p:nvSpPr>
        <p:spPr>
          <a:xfrm>
            <a:off x="761998" y="3317196"/>
            <a:ext cx="7238999" cy="584775"/>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  মাইকেল                রবীন্দ্রনাথ                  জীবনানন্দ</a:t>
            </a:r>
          </a:p>
        </p:txBody>
      </p:sp>
      <p:sp>
        <p:nvSpPr>
          <p:cNvPr id="19" name="TextBox 18"/>
          <p:cNvSpPr txBox="1"/>
          <p:nvPr/>
        </p:nvSpPr>
        <p:spPr>
          <a:xfrm>
            <a:off x="761999" y="6034087"/>
            <a:ext cx="7238999" cy="584775"/>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 কায়কোবাদ                  নজরুল                অরবিন্দ</a:t>
            </a:r>
          </a:p>
        </p:txBody>
      </p:sp>
    </p:spTree>
    <p:extLst>
      <p:ext uri="{BB962C8B-B14F-4D97-AF65-F5344CB8AC3E}">
        <p14:creationId xmlns:p14="http://schemas.microsoft.com/office/powerpoint/2010/main" val="3051286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9714" y="4560450"/>
            <a:ext cx="3058887" cy="1815882"/>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ইংরেজ দ্বারা সৃষ্ট চিরস্থায়ী </a:t>
            </a:r>
            <a:endParaRPr lang="en-US" sz="2800" b="1" dirty="0" smtClean="0">
              <a:ln w="11430"/>
              <a:effectLst>
                <a:outerShdw blurRad="50800" dist="39000" dir="5460000" algn="tl">
                  <a:srgbClr val="000000">
                    <a:alpha val="38000"/>
                  </a:srgbClr>
                </a:outerShdw>
              </a:effectLst>
              <a:latin typeface="NikoshBAN" pitchFamily="2" charset="0"/>
              <a:cs typeface="NikoshBAN" pitchFamily="2" charset="0"/>
            </a:endParaRPr>
          </a:p>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বন্দোবস্তই</a:t>
            </a:r>
            <a:r>
              <a:rPr lang="en-US" sz="2800" b="1" dirty="0">
                <a:ln w="11430"/>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এই বাংলায় </a:t>
            </a:r>
            <a:endParaRPr lang="en-US" sz="2800" b="1" dirty="0" smtClean="0">
              <a:ln w="11430"/>
              <a:effectLst>
                <a:outerShdw blurRad="50800" dist="39000" dir="5460000" algn="tl">
                  <a:srgbClr val="000000">
                    <a:alpha val="38000"/>
                  </a:srgbClr>
                </a:outerShdw>
              </a:effectLst>
              <a:latin typeface="NikoshBAN" pitchFamily="2" charset="0"/>
              <a:cs typeface="NikoshBAN" pitchFamily="2" charset="0"/>
            </a:endParaRPr>
          </a:p>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সাম্প্রদায়িকতার বীজ</a:t>
            </a:r>
            <a:endParaRPr lang="en-US" sz="2800" b="1" dirty="0" smtClean="0">
              <a:ln w="11430"/>
              <a:effectLst>
                <a:outerShdw blurRad="50800" dist="39000" dir="5460000" algn="tl">
                  <a:srgbClr val="000000">
                    <a:alpha val="38000"/>
                  </a:srgbClr>
                </a:outerShdw>
              </a:effectLst>
              <a:latin typeface="NikoshBAN" pitchFamily="2" charset="0"/>
              <a:cs typeface="NikoshBAN" pitchFamily="2" charset="0"/>
            </a:endParaRPr>
          </a:p>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রোপন করেছিল।</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3" y="838202"/>
            <a:ext cx="3080658" cy="3477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716605" y="4572000"/>
            <a:ext cx="3741595" cy="1384995"/>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ব্রিটিশ আধিপত্য বিস্তারের বিরুদ্ধে </a:t>
            </a:r>
            <a:endParaRPr lang="en-US" sz="2800" b="1" dirty="0" smtClean="0">
              <a:ln w="11430"/>
              <a:effectLst>
                <a:outerShdw blurRad="50800" dist="39000" dir="5460000" algn="tl">
                  <a:srgbClr val="000000">
                    <a:alpha val="38000"/>
                  </a:srgbClr>
                </a:outerShdw>
              </a:effectLst>
              <a:latin typeface="NikoshBAN" pitchFamily="2" charset="0"/>
              <a:cs typeface="NikoshBAN" pitchFamily="2" charset="0"/>
            </a:endParaRPr>
          </a:p>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সর্বাপেক্ষা</a:t>
            </a:r>
            <a:r>
              <a:rPr lang="en-US" sz="2800" b="1" dirty="0">
                <a:ln w="11430"/>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রক্তক্ষয়ী প্রয়াস ছিল </a:t>
            </a:r>
            <a:endParaRPr lang="en-US" sz="2800" b="1" dirty="0" smtClean="0">
              <a:ln w="11430"/>
              <a:effectLst>
                <a:outerShdw blurRad="50800" dist="39000" dir="5460000" algn="tl">
                  <a:srgbClr val="000000">
                    <a:alpha val="38000"/>
                  </a:srgbClr>
                </a:outerShdw>
              </a:effectLst>
              <a:latin typeface="NikoshBAN" pitchFamily="2" charset="0"/>
              <a:cs typeface="NikoshBAN" pitchFamily="2" charset="0"/>
            </a:endParaRPr>
          </a:p>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সিপাহী বিদ্রোহ ১৮৫৭। </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605" y="838200"/>
            <a:ext cx="3512995" cy="3477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3978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444836"/>
            <a:ext cx="7924800" cy="1077218"/>
          </a:xfrm>
          <a:prstGeom prst="rect">
            <a:avLst/>
          </a:prstGeom>
          <a:noFill/>
          <a:ln>
            <a:solidFill>
              <a:srgbClr val="7E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ভারতীয় জাতীয়তাবাদী আন্দোলনের প্রথম সূত্রপাত করেন কিছু</a:t>
            </a:r>
          </a:p>
          <a:p>
            <a:pPr algn="just"/>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 শিক্ষিত বাঙালি বুদ্ধিজীবী</a:t>
            </a:r>
            <a:r>
              <a:rPr lang="bn-BD" sz="3200" b="1" dirty="0">
                <a:ln w="11430"/>
                <a:effectLst>
                  <a:outerShdw blurRad="50800" dist="39000" dir="5460000" algn="tl">
                    <a:srgbClr val="000000">
                      <a:alpha val="38000"/>
                    </a:srgbClr>
                  </a:outerShdw>
                </a:effectLst>
                <a:latin typeface="NikoshBAN" pitchFamily="2" charset="0"/>
                <a:cs typeface="NikoshBAN" pitchFamily="2" charset="0"/>
              </a:rPr>
              <a:t> </a:t>
            </a:r>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এমন পাঁচ জনের নাম </a:t>
            </a:r>
            <a:r>
              <a:rPr lang="en-US" sz="3200" b="1" dirty="0" err="1" smtClean="0">
                <a:ln w="11430"/>
                <a:effectLst>
                  <a:outerShdw blurRad="50800" dist="39000" dir="5460000" algn="tl">
                    <a:srgbClr val="000000">
                      <a:alpha val="38000"/>
                    </a:srgbClr>
                  </a:outerShdw>
                </a:effectLst>
                <a:latin typeface="NikoshBAN" pitchFamily="2" charset="0"/>
                <a:cs typeface="NikoshBAN" pitchFamily="2" charset="0"/>
              </a:rPr>
              <a:t>লেখ</a:t>
            </a:r>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a:t>
            </a:r>
            <a:endParaRPr lang="en-US" sz="32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810" y="879389"/>
            <a:ext cx="6809256" cy="4378411"/>
          </a:xfrm>
          <a:prstGeom prst="ellipse">
            <a:avLst/>
          </a:prstGeom>
          <a:ln>
            <a:noFill/>
          </a:ln>
          <a:effectLst>
            <a:softEdge rad="112500"/>
          </a:effectLst>
        </p:spPr>
      </p:pic>
      <p:sp>
        <p:nvSpPr>
          <p:cNvPr id="4" name="TextBox 3"/>
          <p:cNvSpPr txBox="1"/>
          <p:nvPr/>
        </p:nvSpPr>
        <p:spPr>
          <a:xfrm>
            <a:off x="3483593" y="226547"/>
            <a:ext cx="20574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000" b="1" dirty="0" smtClean="0">
                <a:ln w="11430"/>
                <a:effectLst>
                  <a:outerShdw blurRad="50800" dist="39000" dir="5460000" algn="tl">
                    <a:srgbClr val="000000">
                      <a:alpha val="38000"/>
                    </a:srgbClr>
                  </a:outerShdw>
                </a:effectLst>
                <a:latin typeface="NikoshBAN" pitchFamily="2" charset="0"/>
                <a:cs typeface="NikoshBAN" pitchFamily="2" charset="0"/>
              </a:rPr>
              <a:t>একক কাজ</a:t>
            </a:r>
            <a:endParaRPr lang="en-US" sz="4000" b="1" dirty="0">
              <a:ln w="11430"/>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110652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221673"/>
            <a:ext cx="8534400" cy="6324600"/>
          </a:xfrm>
          <a:prstGeom prst="rect">
            <a:avLst/>
          </a:prstGeom>
          <a:ln w="88900" cap="sq" cmpd="thickThin">
            <a:solidFill>
              <a:srgbClr val="000000"/>
            </a:solidFill>
            <a:prstDash val="solid"/>
            <a:miter lim="800000"/>
          </a:ln>
          <a:effectLst>
            <a:innerShdw blurRad="76200">
              <a:srgbClr val="000000"/>
            </a:innerShdw>
          </a:effectLst>
        </p:spPr>
      </p:pic>
      <p:sp>
        <p:nvSpPr>
          <p:cNvPr id="8" name="Rectangle 7"/>
          <p:cNvSpPr/>
          <p:nvPr/>
        </p:nvSpPr>
        <p:spPr>
          <a:xfrm>
            <a:off x="1143000" y="1521925"/>
            <a:ext cx="6553200" cy="186204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11500" b="1" dirty="0" smtClean="0">
                <a:ln w="11430">
                  <a:solidFill>
                    <a:schemeClr val="bg1"/>
                  </a:solidFill>
                </a:ln>
                <a:solidFill>
                  <a:srgbClr val="C00000"/>
                </a:solidFill>
                <a:effectLst>
                  <a:outerShdw blurRad="50800" dist="39000" dir="5460000" algn="tl">
                    <a:srgbClr val="000000">
                      <a:alpha val="38000"/>
                    </a:srgbClr>
                  </a:outerShdw>
                </a:effectLst>
                <a:latin typeface="NikoshBAN" pitchFamily="2" charset="0"/>
                <a:cs typeface="NikoshBAN" pitchFamily="2" charset="0"/>
              </a:rPr>
              <a:t> স্বাগতম</a:t>
            </a:r>
            <a:endParaRPr lang="en-US" sz="11500" b="1" cap="none" spc="0" dirty="0">
              <a:ln w="11430">
                <a:solidFill>
                  <a:schemeClr val="bg1"/>
                </a:solidFill>
              </a:ln>
              <a:solidFill>
                <a:srgbClr val="C00000"/>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7314"/>
          <a:stretch/>
        </p:blipFill>
        <p:spPr>
          <a:xfrm>
            <a:off x="4495799" y="0"/>
            <a:ext cx="4648201" cy="6858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52686"/>
          <a:stretch/>
        </p:blipFill>
        <p:spPr>
          <a:xfrm>
            <a:off x="0" y="6926"/>
            <a:ext cx="4495800" cy="6851073"/>
          </a:xfrm>
          <a:prstGeom prst="rect">
            <a:avLst/>
          </a:prstGeom>
        </p:spPr>
      </p:pic>
    </p:spTree>
    <p:extLst>
      <p:ext uri="{BB962C8B-B14F-4D97-AF65-F5344CB8AC3E}">
        <p14:creationId xmlns:p14="http://schemas.microsoft.com/office/powerpoint/2010/main" val="2891513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500"/>
                                        <p:tgtEl>
                                          <p:spTgt spid="9"/>
                                        </p:tgtEl>
                                        <p:attrNameLst>
                                          <p:attrName>ppt_x</p:attrName>
                                        </p:attrNameLst>
                                      </p:cBhvr>
                                      <p:tavLst>
                                        <p:tav tm="0">
                                          <p:val>
                                            <p:strVal val="ppt_x"/>
                                          </p:val>
                                        </p:tav>
                                        <p:tav tm="100000">
                                          <p:val>
                                            <p:strVal val="0-ppt_w/2"/>
                                          </p:val>
                                        </p:tav>
                                      </p:tavLst>
                                    </p:anim>
                                    <p:anim calcmode="lin" valueType="num">
                                      <p:cBhvr additive="base">
                                        <p:cTn id="7" dur="5500"/>
                                        <p:tgtEl>
                                          <p:spTgt spid="9"/>
                                        </p:tgtEl>
                                        <p:attrNameLst>
                                          <p:attrName>ppt_y</p:attrName>
                                        </p:attrNameLst>
                                      </p:cBhvr>
                                      <p:tavLst>
                                        <p:tav tm="0">
                                          <p:val>
                                            <p:strVal val="ppt_y"/>
                                          </p:val>
                                        </p:tav>
                                        <p:tav tm="100000">
                                          <p:val>
                                            <p:strVal val="ppt_y"/>
                                          </p:val>
                                        </p:tav>
                                      </p:tavLst>
                                    </p:anim>
                                    <p:set>
                                      <p:cBhvr>
                                        <p:cTn id="8" dur="1" fill="hold">
                                          <p:stCondLst>
                                            <p:cond delay="5499"/>
                                          </p:stCondLst>
                                        </p:cTn>
                                        <p:tgtEl>
                                          <p:spTgt spid="9"/>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500"/>
                                        <p:tgtEl>
                                          <p:spTgt spid="6"/>
                                        </p:tgtEl>
                                        <p:attrNameLst>
                                          <p:attrName>ppt_x</p:attrName>
                                        </p:attrNameLst>
                                      </p:cBhvr>
                                      <p:tavLst>
                                        <p:tav tm="0">
                                          <p:val>
                                            <p:strVal val="ppt_x"/>
                                          </p:val>
                                        </p:tav>
                                        <p:tav tm="100000">
                                          <p:val>
                                            <p:strVal val="1+ppt_w/2"/>
                                          </p:val>
                                        </p:tav>
                                      </p:tavLst>
                                    </p:anim>
                                    <p:anim calcmode="lin" valueType="num">
                                      <p:cBhvr additive="base">
                                        <p:cTn id="11" dur="5500"/>
                                        <p:tgtEl>
                                          <p:spTgt spid="6"/>
                                        </p:tgtEl>
                                        <p:attrNameLst>
                                          <p:attrName>ppt_y</p:attrName>
                                        </p:attrNameLst>
                                      </p:cBhvr>
                                      <p:tavLst>
                                        <p:tav tm="0">
                                          <p:val>
                                            <p:strVal val="ppt_y"/>
                                          </p:val>
                                        </p:tav>
                                        <p:tav tm="100000">
                                          <p:val>
                                            <p:strVal val="ppt_y"/>
                                          </p:val>
                                        </p:tav>
                                      </p:tavLst>
                                    </p:anim>
                                    <p:set>
                                      <p:cBhvr>
                                        <p:cTn id="12" dur="1" fill="hold">
                                          <p:stCondLst>
                                            <p:cond delay="5499"/>
                                          </p:stCondLst>
                                        </p:cTn>
                                        <p:tgtEl>
                                          <p:spTgt spid="6"/>
                                        </p:tgtEl>
                                        <p:attrNameLst>
                                          <p:attrName>style.visibility</p:attrName>
                                        </p:attrNameLst>
                                      </p:cBhvr>
                                      <p:to>
                                        <p:strVal val="hidden"/>
                                      </p:to>
                                    </p:set>
                                  </p:childTnLst>
                                </p:cTn>
                              </p:par>
                              <p:par>
                                <p:cTn id="13" presetID="41" presetClass="entr" presetSubtype="0" repeatCount="2000" fill="hold" grpId="0" nodeType="with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2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2000" fill="hold"/>
                                        <p:tgtEl>
                                          <p:spTgt spid="8"/>
                                        </p:tgtEl>
                                        <p:attrNameLst>
                                          <p:attrName>ppt_y</p:attrName>
                                        </p:attrNameLst>
                                      </p:cBhvr>
                                      <p:tavLst>
                                        <p:tav tm="0">
                                          <p:val>
                                            <p:strVal val="#ppt_y"/>
                                          </p:val>
                                        </p:tav>
                                        <p:tav tm="100000">
                                          <p:val>
                                            <p:strVal val="#ppt_y"/>
                                          </p:val>
                                        </p:tav>
                                      </p:tavLst>
                                    </p:anim>
                                    <p:anim calcmode="lin" valueType="num">
                                      <p:cBhvr>
                                        <p:cTn id="17" dur="2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2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0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1277" y="4027944"/>
            <a:ext cx="8177645" cy="2677656"/>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বঙ্গভঙ্গ ইতিহাসে ঘটে দু’বারঃ ১৯০৫ সালে ব্রটিশ রাজত্বকালে বঙ্গভঙ্গ,যাতে উদবেলিত বাঙালির প্রবল প্রতিবাদস্বরুপ বঙ্গভঙ্গ আন্দোলন হলে ১৯১১ সালে এই বঙ্গভঙ্গ রদ হয়।</a:t>
            </a:r>
          </a:p>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দ্বিতীয়বার  বাংলা ভাগ হয় ১৯৪৭ সালে ভারত স্বাধীন হবার সময় বাংলার মুসলিম</a:t>
            </a:r>
            <a:r>
              <a:rPr lang="en-US" sz="2800" b="1" dirty="0" smtClean="0">
                <a:ln w="11430"/>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প্রধান পূর্ব ভাগ পূর্ব পাকিস্থান হিসাবে পাকিস্থানের অংশগত হয় ও হিন্দু প্রধান পশ্চিম ভাগ পশ্চিম বঙ্গনামে ভারতের অংশ থাকে।</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3" name="TextBox 2"/>
          <p:cNvSpPr txBox="1"/>
          <p:nvPr/>
        </p:nvSpPr>
        <p:spPr>
          <a:xfrm>
            <a:off x="3834244" y="152400"/>
            <a:ext cx="152400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বঙ্গভঙ্গ</a:t>
            </a:r>
            <a:endParaRPr lang="en-US" sz="36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798731"/>
            <a:ext cx="5715000" cy="3033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235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18" y="380998"/>
            <a:ext cx="3516230" cy="2438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80998"/>
            <a:ext cx="331674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2971800"/>
            <a:ext cx="6832970" cy="2096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200284" y="5257800"/>
            <a:ext cx="6718401" cy="1200329"/>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পৃথিবীতে একমাত্র </a:t>
            </a:r>
            <a:r>
              <a:rPr lang="bn-BD" sz="3600" b="1" dirty="0">
                <a:ln w="11430"/>
                <a:effectLst>
                  <a:outerShdw blurRad="50800" dist="39000" dir="5460000" algn="tl">
                    <a:srgbClr val="000000">
                      <a:alpha val="38000"/>
                    </a:srgbClr>
                  </a:outerShdw>
                </a:effectLst>
                <a:latin typeface="NikoshBAN" pitchFamily="2" charset="0"/>
                <a:cs typeface="NikoshBAN" pitchFamily="2" charset="0"/>
              </a:rPr>
              <a:t>জাতি </a:t>
            </a:r>
            <a:r>
              <a:rPr lang="en-US" sz="3600" b="1" dirty="0" smtClean="0">
                <a:ln w="11430"/>
                <a:effectLst>
                  <a:outerShdw blurRad="50800" dist="39000" dir="5460000" algn="tl">
                    <a:srgbClr val="000000">
                      <a:alpha val="38000"/>
                    </a:srgbClr>
                  </a:outerShdw>
                </a:effectLst>
                <a:latin typeface="NikoshBAN" pitchFamily="2" charset="0"/>
                <a:cs typeface="NikoshBAN" pitchFamily="2" charset="0"/>
              </a:rPr>
              <a:t>‘</a:t>
            </a:r>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বাঙালি জাতি</a:t>
            </a:r>
            <a:r>
              <a:rPr lang="en-US" sz="3600" b="1" dirty="0" smtClean="0">
                <a:ln w="11430"/>
                <a:effectLst>
                  <a:outerShdw blurRad="50800" dist="39000" dir="5460000" algn="tl">
                    <a:srgbClr val="000000">
                      <a:alpha val="38000"/>
                    </a:srgbClr>
                  </a:outerShdw>
                </a:effectLst>
                <a:latin typeface="NikoshBAN" pitchFamily="2" charset="0"/>
                <a:cs typeface="NikoshBAN" pitchFamily="2" charset="0"/>
              </a:rPr>
              <a:t>’</a:t>
            </a:r>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 যে জাতি ভাষার জন্যও জীবন দিয়েছে।       </a:t>
            </a:r>
            <a:endParaRPr lang="en-US" sz="3600" b="1" dirty="0">
              <a:ln w="11430"/>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236440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5410200"/>
            <a:ext cx="7391400" cy="1077218"/>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 ঐক্যবদ্ধ বাঙালির দিব্যশক্তি ও ক্ষাত্রশক্তি অসাধ্যকে সাধন করে, অর্জন করে বাঙালির জয়, স্বাধীন বাংলাদেশ ।</a:t>
            </a:r>
            <a:endParaRPr lang="en-US" sz="32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9371"/>
          <a:stretch/>
        </p:blipFill>
        <p:spPr>
          <a:xfrm>
            <a:off x="914400" y="381001"/>
            <a:ext cx="73914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4804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410200"/>
            <a:ext cx="8153400" cy="954107"/>
          </a:xfrm>
          <a:prstGeom prst="rect">
            <a:avLst/>
          </a:prstGeom>
          <a:noFill/>
          <a:ln>
            <a:solidFill>
              <a:srgbClr val="7E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ভারতীয় জাতীয়তাবাদী আন্দোলনের প্রথম সূত্রপাত করেন কিছু শিক্ষিত বাঙালি বুদ্ধিজীবী</a:t>
            </a:r>
            <a:r>
              <a:rPr lang="bn-BD" sz="2800" b="1" dirty="0">
                <a:ln w="11430"/>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এমন পাঁচ জনের নাম জোড়ায় আলোচনা করে </a:t>
            </a:r>
            <a:r>
              <a:rPr lang="en-US" sz="2800" b="1" dirty="0" err="1" smtClean="0">
                <a:ln w="11430"/>
                <a:effectLst>
                  <a:outerShdw blurRad="50800" dist="39000" dir="5460000" algn="tl">
                    <a:srgbClr val="000000">
                      <a:alpha val="38000"/>
                    </a:srgbClr>
                  </a:outerShdw>
                </a:effectLst>
                <a:latin typeface="NikoshBAN" pitchFamily="2" charset="0"/>
                <a:cs typeface="NikoshBAN" pitchFamily="2" charset="0"/>
              </a:rPr>
              <a:t>লেখ</a:t>
            </a:r>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3" name="TextBox 2"/>
          <p:cNvSpPr txBox="1"/>
          <p:nvPr/>
        </p:nvSpPr>
        <p:spPr>
          <a:xfrm>
            <a:off x="3429000" y="228600"/>
            <a:ext cx="23622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000" b="1" dirty="0" smtClean="0">
                <a:ln w="11430"/>
                <a:effectLst>
                  <a:outerShdw blurRad="50800" dist="39000" dir="5460000" algn="tl">
                    <a:srgbClr val="000000">
                      <a:alpha val="38000"/>
                    </a:srgbClr>
                  </a:outerShdw>
                </a:effectLst>
                <a:latin typeface="NikoshBAN" pitchFamily="2" charset="0"/>
                <a:cs typeface="NikoshBAN" pitchFamily="2" charset="0"/>
              </a:rPr>
              <a:t>জোড়ায় কাজ</a:t>
            </a:r>
            <a:endParaRPr lang="en-US" sz="40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810" y="879389"/>
            <a:ext cx="6809256" cy="4378411"/>
          </a:xfrm>
          <a:prstGeom prst="ellipse">
            <a:avLst/>
          </a:prstGeom>
          <a:ln>
            <a:noFill/>
          </a:ln>
          <a:effectLst>
            <a:softEdge rad="112500"/>
          </a:effectLst>
        </p:spPr>
      </p:pic>
    </p:spTree>
    <p:extLst>
      <p:ext uri="{BB962C8B-B14F-4D97-AF65-F5344CB8AC3E}">
        <p14:creationId xmlns:p14="http://schemas.microsoft.com/office/powerpoint/2010/main" val="3440599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0547" y="5282394"/>
            <a:ext cx="5334002" cy="1077218"/>
          </a:xfrm>
          <a:prstGeom prst="rect">
            <a:avLst/>
          </a:prstGeom>
          <a:noFill/>
          <a:ln>
            <a:solidFill>
              <a:srgbClr val="80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লক্ষ লক্ষ মুনি, ঋষি, যোগী, ফকির, তপস্বীর পীঠস্থান এই বাঙালির বাংলা।</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49" y="2932634"/>
            <a:ext cx="3855392" cy="2172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548" y="304800"/>
            <a:ext cx="3855391"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99" y="304801"/>
            <a:ext cx="3733802" cy="2438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2932634"/>
            <a:ext cx="3733802" cy="2172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0676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895600"/>
            <a:ext cx="8194963"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200" b="1" dirty="0" smtClean="0">
                <a:ln w="11430"/>
                <a:effectLst>
                  <a:outerShdw blurRad="50800" dist="39000" dir="5460000" algn="tl">
                    <a:srgbClr val="000000">
                      <a:alpha val="38000"/>
                    </a:srgbClr>
                  </a:outerShdw>
                </a:effectLst>
                <a:latin typeface="NikoshBAN" pitchFamily="2" charset="0"/>
                <a:cs typeface="NikoshBAN" pitchFamily="2" charset="0"/>
              </a:rPr>
              <a:t>বাঙালির প্রাচুর্য লুটে নেওয়ার জন্য বিভিন্ন অত্যাচারিত শাসকগোষ্ঠী বিভিন্ন সময় শাসন করেছে এই বাঙালি জাতির উপর।</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64" y="381001"/>
            <a:ext cx="4135582" cy="23797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399" y="381000"/>
            <a:ext cx="400396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327" y="3979744"/>
            <a:ext cx="4017819" cy="2497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399" y="3972819"/>
            <a:ext cx="4003964" cy="2504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540327" y="6248400"/>
            <a:ext cx="4102823" cy="22859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412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49036"/>
            <a:ext cx="3733800" cy="3318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48196" y="4648200"/>
            <a:ext cx="8077200" cy="1815882"/>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আমাদের আলস্যের,  কর্ম বিমূখতার পৌরুষের অভাবেই আমরা হয়ে আছি </a:t>
            </a:r>
          </a:p>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সকলের চেয়ে দীন, করি অন্যের দাসত্ব। বাঙালি ক্ষাত্রশক্তিকে অবহেলা </a:t>
            </a:r>
          </a:p>
          <a:p>
            <a:pPr algn="just"/>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করল বলে তার এই দুর্গতি, অভিশপ্তের জীবন</a:t>
            </a:r>
            <a:r>
              <a:rPr lang="bn-BD" sz="2800" b="1" dirty="0">
                <a:ln w="11430"/>
                <a:effectLst>
                  <a:outerShdw blurRad="50800" dist="39000" dir="5460000" algn="tl">
                    <a:srgbClr val="000000">
                      <a:alpha val="38000"/>
                    </a:srgbClr>
                  </a:outerShdw>
                </a:effectLst>
                <a:latin typeface="NikoshBAN" pitchFamily="2" charset="0"/>
                <a:cs typeface="NikoshBAN" pitchFamily="2" charset="0"/>
              </a:rPr>
              <a:t>।</a:t>
            </a:r>
            <a:endParaRPr lang="bn-BD" sz="2800" b="1" dirty="0" smtClean="0">
              <a:ln w="11430"/>
              <a:effectLst>
                <a:outerShdw blurRad="50800" dist="39000" dir="5460000" algn="tl">
                  <a:srgbClr val="000000">
                    <a:alpha val="38000"/>
                  </a:srgbClr>
                </a:outerShdw>
              </a:effectLst>
              <a:latin typeface="NikoshBAN" pitchFamily="2" charset="0"/>
              <a:cs typeface="NikoshBAN" pitchFamily="2" charset="0"/>
            </a:endParaRPr>
          </a:p>
          <a:p>
            <a:pPr algn="just"/>
            <a:r>
              <a:rPr lang="bn-BD" sz="2800" b="1" dirty="0">
                <a:ln w="11430"/>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effectLst>
                  <a:outerShdw blurRad="50800" dist="39000" dir="5460000" algn="tl">
                    <a:srgbClr val="000000">
                      <a:alpha val="38000"/>
                    </a:srgbClr>
                  </a:outerShdw>
                </a:effectLst>
                <a:latin typeface="NikoshBAN" pitchFamily="2" charset="0"/>
                <a:cs typeface="NikoshBAN" pitchFamily="2" charset="0"/>
              </a:rPr>
              <a:t>                 </a:t>
            </a:r>
            <a:endParaRPr lang="en-US" sz="28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6957"/>
          <a:stretch/>
        </p:blipFill>
        <p:spPr>
          <a:xfrm>
            <a:off x="4648200" y="914400"/>
            <a:ext cx="3734366"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548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9301" y="387652"/>
            <a:ext cx="2438400" cy="830997"/>
          </a:xfrm>
          <a:prstGeom prst="rect">
            <a:avLst/>
          </a:prstGeom>
          <a:noFill/>
          <a:ln>
            <a:solidFill>
              <a:srgbClr val="0B010B"/>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IN" sz="4800" b="1" dirty="0" smtClean="0">
                <a:ln w="11430"/>
                <a:effectLst>
                  <a:outerShdw blurRad="50800" dist="39000" dir="5460000" algn="tl">
                    <a:srgbClr val="000000">
                      <a:alpha val="38000"/>
                    </a:srgbClr>
                  </a:outerShdw>
                </a:effectLst>
                <a:latin typeface="NikoshBAN" pitchFamily="2" charset="0"/>
                <a:cs typeface="NikoshBAN" pitchFamily="2" charset="0"/>
              </a:rPr>
              <a:t>দলগত </a:t>
            </a:r>
            <a:r>
              <a:rPr lang="bn-BD" sz="4800" b="1" dirty="0" smtClean="0">
                <a:ln w="11430"/>
                <a:effectLst>
                  <a:outerShdw blurRad="50800" dist="39000" dir="5460000" algn="tl">
                    <a:srgbClr val="000000">
                      <a:alpha val="38000"/>
                    </a:srgbClr>
                  </a:outerShdw>
                </a:effectLst>
                <a:latin typeface="NikoshBAN" pitchFamily="2" charset="0"/>
                <a:cs typeface="NikoshBAN" pitchFamily="2" charset="0"/>
              </a:rPr>
              <a:t>কাজ</a:t>
            </a:r>
            <a:endParaRPr lang="en-US" sz="4800" b="1" dirty="0">
              <a:ln w="11430"/>
              <a:effectLst>
                <a:outerShdw blurRad="50800" dist="39000" dir="5460000" algn="tl">
                  <a:srgbClr val="000000">
                    <a:alpha val="38000"/>
                  </a:srgbClr>
                </a:outerShdw>
              </a:effectLst>
              <a:latin typeface="NikoshBAN" pitchFamily="2" charset="0"/>
              <a:cs typeface="NikoshBAN" pitchFamily="2" charset="0"/>
            </a:endParaRPr>
          </a:p>
        </p:txBody>
      </p:sp>
      <p:sp>
        <p:nvSpPr>
          <p:cNvPr id="3" name="TextBox 2"/>
          <p:cNvSpPr txBox="1"/>
          <p:nvPr/>
        </p:nvSpPr>
        <p:spPr>
          <a:xfrm>
            <a:off x="994931" y="5131131"/>
            <a:ext cx="7054849" cy="1200329"/>
          </a:xfrm>
          <a:prstGeom prst="rect">
            <a:avLst/>
          </a:prstGeom>
          <a:noFill/>
          <a:ln>
            <a:solidFill>
              <a:srgbClr val="80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১৯৭১-এর মুক্তিযুদ্ধের ইতিহাস সম্পর্কে </a:t>
            </a:r>
            <a:r>
              <a:rPr lang="en-US" sz="3600" b="1" dirty="0" err="1" smtClean="0">
                <a:ln w="11430"/>
                <a:effectLst>
                  <a:outerShdw blurRad="50800" dist="39000" dir="5460000" algn="tl">
                    <a:srgbClr val="000000">
                      <a:alpha val="38000"/>
                    </a:srgbClr>
                  </a:outerShdw>
                </a:effectLst>
                <a:latin typeface="NikoshBAN" pitchFamily="2" charset="0"/>
                <a:cs typeface="NikoshBAN" pitchFamily="2" charset="0"/>
              </a:rPr>
              <a:t>দলে</a:t>
            </a:r>
            <a:r>
              <a:rPr lang="en-US" sz="3600" b="1" dirty="0" smtClean="0">
                <a:ln w="11430"/>
                <a:effectLst>
                  <a:outerShdw blurRad="50800" dist="39000" dir="5460000" algn="tl">
                    <a:srgbClr val="000000">
                      <a:alpha val="38000"/>
                    </a:srgbClr>
                  </a:outerShdw>
                </a:effectLst>
                <a:latin typeface="NikoshBAN" pitchFamily="2" charset="0"/>
                <a:cs typeface="NikoshBAN" pitchFamily="2" charset="0"/>
              </a:rPr>
              <a:t> </a:t>
            </a:r>
            <a:r>
              <a:rPr lang="en-US" sz="3600" b="1" dirty="0" err="1" smtClean="0">
                <a:ln w="11430"/>
                <a:effectLst>
                  <a:outerShdw blurRad="50800" dist="39000" dir="5460000" algn="tl">
                    <a:srgbClr val="000000">
                      <a:alpha val="38000"/>
                    </a:srgbClr>
                  </a:outerShdw>
                </a:effectLst>
                <a:latin typeface="NikoshBAN" pitchFamily="2" charset="0"/>
                <a:cs typeface="NikoshBAN" pitchFamily="2" charset="0"/>
              </a:rPr>
              <a:t>আলোচনা</a:t>
            </a:r>
            <a:r>
              <a:rPr lang="en-US" sz="3600" b="1" dirty="0" smtClean="0">
                <a:ln w="11430"/>
                <a:effectLst>
                  <a:outerShdw blurRad="50800" dist="39000" dir="5460000" algn="tl">
                    <a:srgbClr val="000000">
                      <a:alpha val="38000"/>
                    </a:srgbClr>
                  </a:outerShdw>
                </a:effectLst>
                <a:latin typeface="NikoshBAN" pitchFamily="2" charset="0"/>
                <a:cs typeface="NikoshBAN" pitchFamily="2" charset="0"/>
              </a:rPr>
              <a:t> </a:t>
            </a:r>
            <a:r>
              <a:rPr lang="en-US" sz="3600" b="1" dirty="0" err="1" smtClean="0">
                <a:ln w="11430"/>
                <a:effectLst>
                  <a:outerShdw blurRad="50800" dist="39000" dir="5460000" algn="tl">
                    <a:srgbClr val="000000">
                      <a:alpha val="38000"/>
                    </a:srgbClr>
                  </a:outerShdw>
                </a:effectLst>
                <a:latin typeface="NikoshBAN" pitchFamily="2" charset="0"/>
                <a:cs typeface="NikoshBAN" pitchFamily="2" charset="0"/>
              </a:rPr>
              <a:t>করে</a:t>
            </a:r>
            <a:r>
              <a:rPr lang="en-US" sz="3600" b="1" dirty="0" smtClean="0">
                <a:ln w="11430"/>
                <a:effectLst>
                  <a:outerShdw blurRad="50800" dist="39000" dir="5460000" algn="tl">
                    <a:srgbClr val="000000">
                      <a:alpha val="38000"/>
                    </a:srgbClr>
                  </a:outerShdw>
                </a:effectLst>
                <a:latin typeface="NikoshBAN" pitchFamily="2" charset="0"/>
                <a:cs typeface="NikoshBAN" pitchFamily="2" charset="0"/>
              </a:rPr>
              <a:t> </a:t>
            </a:r>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পাঁচটি বাক্য </a:t>
            </a:r>
            <a:r>
              <a:rPr lang="en-US" sz="3600" b="1" dirty="0" err="1" smtClean="0">
                <a:ln w="11430"/>
                <a:effectLst>
                  <a:outerShdw blurRad="50800" dist="39000" dir="5460000" algn="tl">
                    <a:srgbClr val="000000">
                      <a:alpha val="38000"/>
                    </a:srgbClr>
                  </a:outerShdw>
                </a:effectLst>
                <a:latin typeface="NikoshBAN" pitchFamily="2" charset="0"/>
                <a:cs typeface="NikoshBAN" pitchFamily="2" charset="0"/>
              </a:rPr>
              <a:t>উপস্থাপন</a:t>
            </a:r>
            <a:r>
              <a:rPr lang="en-US" sz="3600" b="1" dirty="0" smtClean="0">
                <a:ln w="11430"/>
                <a:effectLst>
                  <a:outerShdw blurRad="50800" dist="39000" dir="5460000" algn="tl">
                    <a:srgbClr val="000000">
                      <a:alpha val="38000"/>
                    </a:srgbClr>
                  </a:outerShdw>
                </a:effectLst>
                <a:latin typeface="NikoshBAN" pitchFamily="2" charset="0"/>
                <a:cs typeface="NikoshBAN" pitchFamily="2" charset="0"/>
              </a:rPr>
              <a:t> </a:t>
            </a:r>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কর।</a:t>
            </a:r>
            <a:endParaRPr lang="en-US" sz="36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301" y="1343950"/>
            <a:ext cx="4724400" cy="3746936"/>
          </a:xfrm>
          <a:prstGeom prst="ellipse">
            <a:avLst/>
          </a:prstGeom>
          <a:ln>
            <a:noFill/>
          </a:ln>
          <a:effectLst>
            <a:softEdge rad="112500"/>
          </a:effectLst>
        </p:spPr>
      </p:pic>
    </p:spTree>
    <p:extLst>
      <p:ext uri="{BB962C8B-B14F-4D97-AF65-F5344CB8AC3E}">
        <p14:creationId xmlns:p14="http://schemas.microsoft.com/office/powerpoint/2010/main" val="623822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33927" y="4879031"/>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000" dirty="0" smtClean="0">
                <a:latin typeface="NikoshBAN" pitchFamily="2" charset="0"/>
                <a:cs typeface="NikoshBAN" pitchFamily="2" charset="0"/>
              </a:rPr>
              <a:t>ঘ) বিদেশিরা </a:t>
            </a:r>
            <a:endParaRPr lang="en-US" sz="2000" dirty="0">
              <a:latin typeface="NikoshBAN" pitchFamily="2" charset="0"/>
              <a:cs typeface="NikoshBAN"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889" y="4879031"/>
            <a:ext cx="381000" cy="392313"/>
          </a:xfrm>
          <a:prstGeom prst="rect">
            <a:avLst/>
          </a:prstGeom>
        </p:spPr>
      </p:pic>
      <p:sp>
        <p:nvSpPr>
          <p:cNvPr id="4" name="TextBox 3"/>
          <p:cNvSpPr txBox="1"/>
          <p:nvPr/>
        </p:nvSpPr>
        <p:spPr>
          <a:xfrm>
            <a:off x="3114674" y="762001"/>
            <a:ext cx="3048000" cy="715089"/>
          </a:xfrm>
          <a:prstGeom prst="roundRect">
            <a:avLst/>
          </a:prstGeom>
          <a:solidFill>
            <a:schemeClr val="accent6">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3600" dirty="0" smtClean="0">
                <a:latin typeface="NikoshBAN" pitchFamily="2" charset="0"/>
                <a:cs typeface="NikoshBAN" pitchFamily="2" charset="0"/>
              </a:rPr>
              <a:t>মূল্যায়ন  </a:t>
            </a:r>
            <a:endParaRPr lang="en-US" sz="3600" dirty="0">
              <a:latin typeface="NikoshBAN" pitchFamily="2" charset="0"/>
              <a:cs typeface="NikoshBAN" pitchFamily="2" charset="0"/>
            </a:endParaRPr>
          </a:p>
        </p:txBody>
      </p:sp>
      <p:sp>
        <p:nvSpPr>
          <p:cNvPr id="5" name="TextBox 4"/>
          <p:cNvSpPr txBox="1"/>
          <p:nvPr/>
        </p:nvSpPr>
        <p:spPr>
          <a:xfrm>
            <a:off x="1057274" y="1828800"/>
            <a:ext cx="7162800" cy="461665"/>
          </a:xfrm>
          <a:prstGeom prst="rect">
            <a:avLst/>
          </a:prstGeom>
          <a:solidFill>
            <a:srgbClr val="FDE9FD"/>
          </a:solidFill>
          <a:ln>
            <a:solidFill>
              <a:srgbClr val="00206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smtClean="0">
                <a:latin typeface="NikoshBAN" pitchFamily="2" charset="0"/>
                <a:cs typeface="NikoshBAN" pitchFamily="2" charset="0"/>
              </a:rPr>
              <a:t>1. </a:t>
            </a:r>
            <a:r>
              <a:rPr lang="bn-BD" sz="2400" dirty="0" smtClean="0">
                <a:latin typeface="NikoshBAN" pitchFamily="2" charset="0"/>
                <a:cs typeface="NikoshBAN" pitchFamily="2" charset="0"/>
              </a:rPr>
              <a:t>যুদ্ধ করার ক্ষমতাকে কোন শক্তি হিসেবে চিহ্নিত করা হয়? </a:t>
            </a:r>
            <a:endParaRPr lang="en-US" sz="2400" dirty="0">
              <a:latin typeface="NikoshBAN" pitchFamily="2" charset="0"/>
              <a:cs typeface="NikoshBAN" pitchFamily="2" charset="0"/>
            </a:endParaRPr>
          </a:p>
        </p:txBody>
      </p:sp>
      <p:sp>
        <p:nvSpPr>
          <p:cNvPr id="6" name="Rectangle 5"/>
          <p:cNvSpPr/>
          <p:nvPr/>
        </p:nvSpPr>
        <p:spPr>
          <a:xfrm>
            <a:off x="1057273" y="2438400"/>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ক) দিব্যশক্তি</a:t>
            </a:r>
            <a:endParaRPr lang="en-US" sz="2400" dirty="0">
              <a:latin typeface="NikoshBAN" pitchFamily="2" charset="0"/>
              <a:cs typeface="NikoshBAN" pitchFamily="2" charset="0"/>
            </a:endParaRPr>
          </a:p>
        </p:txBody>
      </p:sp>
      <p:sp>
        <p:nvSpPr>
          <p:cNvPr id="7" name="Rectangle 6"/>
          <p:cNvSpPr/>
          <p:nvPr/>
        </p:nvSpPr>
        <p:spPr>
          <a:xfrm>
            <a:off x="1057273" y="2971800"/>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গ) ক্ষাত্রশক্তি</a:t>
            </a:r>
            <a:endParaRPr lang="en-US" sz="2400" dirty="0">
              <a:latin typeface="NikoshBAN" pitchFamily="2" charset="0"/>
              <a:cs typeface="NikoshBAN" pitchFamily="2" charset="0"/>
            </a:endParaRPr>
          </a:p>
        </p:txBody>
      </p:sp>
      <p:sp>
        <p:nvSpPr>
          <p:cNvPr id="8" name="Rectangle 7"/>
          <p:cNvSpPr/>
          <p:nvPr/>
        </p:nvSpPr>
        <p:spPr>
          <a:xfrm>
            <a:off x="4800599" y="2971800"/>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ঘ) ঐশীশক্তি </a:t>
            </a:r>
            <a:endParaRPr lang="en-US" sz="2400" dirty="0">
              <a:latin typeface="NikoshBAN" pitchFamily="2" charset="0"/>
              <a:cs typeface="NikoshBAN" pitchFamily="2" charset="0"/>
            </a:endParaRPr>
          </a:p>
        </p:txBody>
      </p:sp>
      <p:sp>
        <p:nvSpPr>
          <p:cNvPr id="9" name="Rectangle 8"/>
          <p:cNvSpPr/>
          <p:nvPr/>
        </p:nvSpPr>
        <p:spPr>
          <a:xfrm>
            <a:off x="4800599" y="2438400"/>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খ) জরাশক্তি </a:t>
            </a:r>
            <a:endParaRPr lang="en-US" sz="2400" dirty="0">
              <a:latin typeface="NikoshBAN" pitchFamily="2" charset="0"/>
              <a:cs typeface="NikoshBAN" pitchFamily="2" charset="0"/>
            </a:endParaRPr>
          </a:p>
        </p:txBody>
      </p:sp>
      <p:sp>
        <p:nvSpPr>
          <p:cNvPr id="10" name="TextBox 9"/>
          <p:cNvSpPr txBox="1"/>
          <p:nvPr/>
        </p:nvSpPr>
        <p:spPr>
          <a:xfrm>
            <a:off x="1057274" y="3733800"/>
            <a:ext cx="7162800" cy="461665"/>
          </a:xfrm>
          <a:prstGeom prst="rect">
            <a:avLst/>
          </a:prstGeom>
          <a:solidFill>
            <a:srgbClr val="FDE9FD"/>
          </a:solidFill>
          <a:ln>
            <a:solidFill>
              <a:srgbClr val="00206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n-BD" sz="2400" dirty="0" smtClean="0">
                <a:latin typeface="NikoshBAN" pitchFamily="2" charset="0"/>
                <a:cs typeface="NikoshBAN" pitchFamily="2" charset="0"/>
              </a:rPr>
              <a:t>২</a:t>
            </a:r>
            <a:r>
              <a:rPr lang="bn-IN" sz="2400" dirty="0" smtClean="0">
                <a:latin typeface="NikoshBAN" pitchFamily="2" charset="0"/>
                <a:cs typeface="NikoshBAN" pitchFamily="2" charset="0"/>
              </a:rPr>
              <a:t>.</a:t>
            </a:r>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আমাদের ঐশ্বর্য কারা লুট করে নিয়ে যায়?</a:t>
            </a:r>
            <a:endParaRPr lang="en-US" sz="2400" dirty="0">
              <a:latin typeface="NikoshBAN" pitchFamily="2" charset="0"/>
              <a:cs typeface="NikoshBAN" pitchFamily="2" charset="0"/>
            </a:endParaRPr>
          </a:p>
        </p:txBody>
      </p:sp>
      <p:sp>
        <p:nvSpPr>
          <p:cNvPr id="11" name="Rectangle 10"/>
          <p:cNvSpPr/>
          <p:nvPr/>
        </p:nvSpPr>
        <p:spPr>
          <a:xfrm>
            <a:off x="1057274" y="4343400"/>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ক) মহাজনরা</a:t>
            </a:r>
            <a:endParaRPr lang="en-US" sz="2400" dirty="0">
              <a:latin typeface="NikoshBAN" pitchFamily="2" charset="0"/>
              <a:cs typeface="NikoshBAN" pitchFamily="2" charset="0"/>
            </a:endParaRPr>
          </a:p>
        </p:txBody>
      </p:sp>
      <p:sp>
        <p:nvSpPr>
          <p:cNvPr id="12" name="Rectangle 11"/>
          <p:cNvSpPr/>
          <p:nvPr/>
        </p:nvSpPr>
        <p:spPr>
          <a:xfrm>
            <a:off x="1057274" y="4876800"/>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গ) ধনপতিরা</a:t>
            </a:r>
            <a:endParaRPr lang="en-US" sz="2400" dirty="0">
              <a:latin typeface="NikoshBAN" pitchFamily="2" charset="0"/>
              <a:cs typeface="NikoshBAN" pitchFamily="2" charset="0"/>
            </a:endParaRPr>
          </a:p>
        </p:txBody>
      </p:sp>
      <p:sp>
        <p:nvSpPr>
          <p:cNvPr id="13" name="Rectangle 12"/>
          <p:cNvSpPr/>
          <p:nvPr/>
        </p:nvSpPr>
        <p:spPr>
          <a:xfrm>
            <a:off x="4800600" y="4343400"/>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000" dirty="0" smtClean="0">
                <a:latin typeface="NikoshBAN" pitchFamily="2" charset="0"/>
                <a:cs typeface="NikoshBAN" pitchFamily="2" charset="0"/>
              </a:rPr>
              <a:t>খ) পুঁজিবাদীরা</a:t>
            </a:r>
            <a:endParaRPr lang="en-US" sz="2000" dirty="0">
              <a:latin typeface="NikoshBAN" pitchFamily="2" charset="0"/>
              <a:cs typeface="NikoshBAN" pitchFamily="2"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883" y="2995172"/>
            <a:ext cx="381000" cy="392313"/>
          </a:xfrm>
          <a:prstGeom prst="rect">
            <a:avLst/>
          </a:prstGeom>
        </p:spPr>
      </p:pic>
      <p:sp>
        <p:nvSpPr>
          <p:cNvPr id="15" name="Rounded Rectangle 14"/>
          <p:cNvSpPr/>
          <p:nvPr/>
        </p:nvSpPr>
        <p:spPr>
          <a:xfrm>
            <a:off x="3048000" y="5791200"/>
            <a:ext cx="2754456" cy="522514"/>
          </a:xfrm>
          <a:prstGeom prst="roundRect">
            <a:avLst/>
          </a:prstGeom>
          <a:solidFill>
            <a:srgbClr val="002060"/>
          </a:solidFill>
          <a:ln>
            <a:noFill/>
          </a:ln>
          <a:effectLst>
            <a:outerShdw blurRad="190500" dist="228600" dir="2700000" algn="ctr">
              <a:srgbClr val="000000">
                <a:alpha val="30000"/>
              </a:srgbClr>
            </a:outerShdw>
          </a:effectLst>
          <a:scene3d>
            <a:camera prst="obliqueTopRigh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2400" dirty="0" smtClean="0">
                <a:latin typeface="NikoshBAN" pitchFamily="2" charset="0"/>
                <a:cs typeface="NikoshBAN" pitchFamily="2" charset="0"/>
              </a:rPr>
              <a:t>সঠিক উত্তরের জন্য ক্লিক</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427182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nextCondLst>
                <p:cond evt="onClick" delay="0">
                  <p:tgtEl>
                    <p:spTgt spid="1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98198" y="5883993"/>
            <a:ext cx="2754456" cy="522514"/>
          </a:xfrm>
          <a:prstGeom prst="roundRect">
            <a:avLst/>
          </a:prstGeom>
          <a:solidFill>
            <a:srgbClr val="002060"/>
          </a:solidFill>
          <a:ln>
            <a:noFill/>
          </a:ln>
          <a:effectLst>
            <a:outerShdw blurRad="190500" dist="228600" dir="2700000" algn="ctr">
              <a:srgbClr val="000000">
                <a:alpha val="30000"/>
              </a:srgbClr>
            </a:outerShdw>
          </a:effectLst>
          <a:scene3d>
            <a:camera prst="obliqueTopRigh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2400" dirty="0" smtClean="0">
                <a:latin typeface="NikoshBAN" pitchFamily="2" charset="0"/>
                <a:cs typeface="NikoshBAN" pitchFamily="2" charset="0"/>
              </a:rPr>
              <a:t>সঠিক উত্তরের জন্য ক্লিক</a:t>
            </a:r>
            <a:endParaRPr lang="en-US" sz="2400" dirty="0">
              <a:latin typeface="NikoshBAN" pitchFamily="2" charset="0"/>
              <a:cs typeface="NikoshBAN" pitchFamily="2" charset="0"/>
            </a:endParaRPr>
          </a:p>
        </p:txBody>
      </p:sp>
      <p:sp>
        <p:nvSpPr>
          <p:cNvPr id="3" name="TextBox 2"/>
          <p:cNvSpPr txBox="1"/>
          <p:nvPr/>
        </p:nvSpPr>
        <p:spPr>
          <a:xfrm>
            <a:off x="981074" y="616997"/>
            <a:ext cx="7477125" cy="830997"/>
          </a:xfrm>
          <a:prstGeom prst="rect">
            <a:avLst/>
          </a:prstGeom>
          <a:solidFill>
            <a:srgbClr val="FDE9FD"/>
          </a:solidFill>
          <a:ln>
            <a:solidFill>
              <a:srgbClr val="00206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NikoshBAN" pitchFamily="2" charset="0"/>
                <a:cs typeface="NikoshBAN" pitchFamily="2" charset="0"/>
              </a:rPr>
              <a:t>৩</a:t>
            </a:r>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যে ঐশী ঐশ্বর্য আমাদের পথে মাঠে ছড়িয়ে আছে তাদের বিসর্জন দিয়ে অর্জন করেছিঃ-   </a:t>
            </a:r>
            <a:endParaRPr lang="en-US" sz="2400" dirty="0">
              <a:latin typeface="NikoshBAN" pitchFamily="2" charset="0"/>
              <a:cs typeface="NikoshBAN" pitchFamily="2" charset="0"/>
            </a:endParaRPr>
          </a:p>
        </p:txBody>
      </p:sp>
      <p:sp>
        <p:nvSpPr>
          <p:cNvPr id="4" name="Rectangle 3"/>
          <p:cNvSpPr/>
          <p:nvPr/>
        </p:nvSpPr>
        <p:spPr>
          <a:xfrm>
            <a:off x="949901" y="2838186"/>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ক)  </a:t>
            </a:r>
            <a:r>
              <a:rPr lang="en-US" sz="2400" dirty="0" smtClean="0">
                <a:latin typeface="NikoshBAN" pitchFamily="2" charset="0"/>
                <a:cs typeface="NikoshBAN" pitchFamily="2" charset="0"/>
              </a:rPr>
              <a:t>i</a:t>
            </a:r>
            <a:r>
              <a:rPr lang="en-US" sz="2400" dirty="0">
                <a:latin typeface="NikoshBAN" pitchFamily="2" charset="0"/>
                <a:cs typeface="NikoshBAN" pitchFamily="2" charset="0"/>
              </a:rPr>
              <a:t>, ii</a:t>
            </a:r>
          </a:p>
        </p:txBody>
      </p:sp>
      <p:sp>
        <p:nvSpPr>
          <p:cNvPr id="5" name="Rectangle 4"/>
          <p:cNvSpPr/>
          <p:nvPr/>
        </p:nvSpPr>
        <p:spPr>
          <a:xfrm>
            <a:off x="949901" y="3371586"/>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গ)  </a:t>
            </a:r>
            <a:r>
              <a:rPr lang="en-US" sz="2400" dirty="0" smtClean="0">
                <a:latin typeface="NikoshBAN" pitchFamily="2" charset="0"/>
                <a:cs typeface="NikoshBAN" pitchFamily="2" charset="0"/>
              </a:rPr>
              <a:t>ii</a:t>
            </a:r>
            <a:r>
              <a:rPr lang="bn-BD" sz="2400" dirty="0" smtClean="0">
                <a:latin typeface="NikoshBAN" pitchFamily="2" charset="0"/>
                <a:cs typeface="NikoshBAN" pitchFamily="2" charset="0"/>
              </a:rPr>
              <a:t> </a:t>
            </a:r>
            <a:r>
              <a:rPr lang="en-US" sz="2400" dirty="0">
                <a:latin typeface="NikoshBAN" pitchFamily="2" charset="0"/>
                <a:cs typeface="NikoshBAN" pitchFamily="2" charset="0"/>
              </a:rPr>
              <a:t>, iii</a:t>
            </a:r>
          </a:p>
        </p:txBody>
      </p:sp>
      <p:sp>
        <p:nvSpPr>
          <p:cNvPr id="6" name="Rectangle 5"/>
          <p:cNvSpPr/>
          <p:nvPr/>
        </p:nvSpPr>
        <p:spPr>
          <a:xfrm>
            <a:off x="4710545" y="3371586"/>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ঘ)  </a:t>
            </a:r>
            <a:r>
              <a:rPr lang="en-US" sz="2400" dirty="0" smtClean="0">
                <a:latin typeface="NikoshBAN" pitchFamily="2" charset="0"/>
                <a:cs typeface="NikoshBAN" pitchFamily="2" charset="0"/>
              </a:rPr>
              <a:t>i</a:t>
            </a:r>
            <a:r>
              <a:rPr lang="bn-BD" sz="2400" dirty="0" smtClean="0">
                <a:latin typeface="NikoshBAN" pitchFamily="2" charset="0"/>
                <a:cs typeface="NikoshBAN" pitchFamily="2" charset="0"/>
              </a:rPr>
              <a:t> </a:t>
            </a:r>
            <a:r>
              <a:rPr lang="en-US" sz="2400" dirty="0" smtClean="0">
                <a:latin typeface="NikoshBAN" pitchFamily="2" charset="0"/>
                <a:cs typeface="NikoshBAN" pitchFamily="2" charset="0"/>
              </a:rPr>
              <a:t>,</a:t>
            </a:r>
            <a:r>
              <a:rPr lang="en-US" sz="2400" dirty="0">
                <a:latin typeface="NikoshBAN" pitchFamily="2" charset="0"/>
                <a:cs typeface="NikoshBAN" pitchFamily="2" charset="0"/>
              </a:rPr>
              <a:t> ii</a:t>
            </a:r>
            <a:r>
              <a:rPr lang="bn-BD" sz="2400" dirty="0">
                <a:latin typeface="NikoshBAN" pitchFamily="2" charset="0"/>
                <a:cs typeface="NikoshBAN" pitchFamily="2" charset="0"/>
              </a:rPr>
              <a:t> </a:t>
            </a:r>
            <a:r>
              <a:rPr lang="en-US" sz="2400" dirty="0">
                <a:latin typeface="NikoshBAN" pitchFamily="2" charset="0"/>
                <a:cs typeface="NikoshBAN" pitchFamily="2" charset="0"/>
              </a:rPr>
              <a:t>,</a:t>
            </a:r>
            <a:r>
              <a:rPr lang="en-US" sz="2400" dirty="0" smtClean="0">
                <a:latin typeface="NikoshBAN" pitchFamily="2" charset="0"/>
                <a:cs typeface="NikoshBAN" pitchFamily="2" charset="0"/>
              </a:rPr>
              <a:t> </a:t>
            </a:r>
            <a:r>
              <a:rPr lang="en-US" sz="2400" dirty="0">
                <a:latin typeface="NikoshBAN" pitchFamily="2" charset="0"/>
                <a:cs typeface="NikoshBAN" pitchFamily="2" charset="0"/>
              </a:rPr>
              <a:t>iii</a:t>
            </a:r>
          </a:p>
        </p:txBody>
      </p:sp>
      <p:sp>
        <p:nvSpPr>
          <p:cNvPr id="7" name="Rectangle 6"/>
          <p:cNvSpPr/>
          <p:nvPr/>
        </p:nvSpPr>
        <p:spPr>
          <a:xfrm>
            <a:off x="4724400" y="2819400"/>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খ)  </a:t>
            </a:r>
            <a:r>
              <a:rPr lang="en-US" sz="2400" dirty="0" smtClean="0">
                <a:latin typeface="NikoshBAN" pitchFamily="2" charset="0"/>
                <a:cs typeface="NikoshBAN" pitchFamily="2" charset="0"/>
              </a:rPr>
              <a:t>i</a:t>
            </a:r>
            <a:r>
              <a:rPr lang="bn-BD" sz="2400" dirty="0" smtClean="0">
                <a:latin typeface="NikoshBAN" pitchFamily="2" charset="0"/>
                <a:cs typeface="NikoshBAN" pitchFamily="2" charset="0"/>
              </a:rPr>
              <a:t> </a:t>
            </a:r>
            <a:r>
              <a:rPr lang="en-US" sz="2400" dirty="0" smtClean="0">
                <a:latin typeface="NikoshBAN" pitchFamily="2" charset="0"/>
                <a:cs typeface="NikoshBAN" pitchFamily="2" charset="0"/>
              </a:rPr>
              <a:t>, iii</a:t>
            </a:r>
            <a:endParaRPr lang="en-US" sz="2400" dirty="0">
              <a:latin typeface="NikoshBAN" pitchFamily="2" charset="0"/>
              <a:cs typeface="NikoshBAN" pitchFamily="2" charset="0"/>
            </a:endParaRPr>
          </a:p>
        </p:txBody>
      </p:sp>
      <p:sp>
        <p:nvSpPr>
          <p:cNvPr id="8" name="Rectangle 7"/>
          <p:cNvSpPr/>
          <p:nvPr/>
        </p:nvSpPr>
        <p:spPr>
          <a:xfrm>
            <a:off x="967219" y="5115028"/>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গ) দুইশত</a:t>
            </a:r>
            <a:endParaRPr lang="en-US" sz="2400" dirty="0">
              <a:latin typeface="NikoshBAN" pitchFamily="2" charset="0"/>
              <a:cs typeface="NikoshBAN" pitchFamily="2" charset="0"/>
            </a:endParaRPr>
          </a:p>
        </p:txBody>
      </p:sp>
      <p:sp>
        <p:nvSpPr>
          <p:cNvPr id="9" name="Rectangle 8"/>
          <p:cNvSpPr/>
          <p:nvPr/>
        </p:nvSpPr>
        <p:spPr>
          <a:xfrm>
            <a:off x="4710545" y="5115028"/>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ঘ) </a:t>
            </a:r>
            <a:r>
              <a:rPr lang="bn-BD" sz="2400" dirty="0">
                <a:latin typeface="NikoshBAN" pitchFamily="2" charset="0"/>
                <a:cs typeface="NikoshBAN" pitchFamily="2" charset="0"/>
              </a:rPr>
              <a:t> </a:t>
            </a:r>
            <a:r>
              <a:rPr lang="bn-BD" sz="2400" dirty="0" smtClean="0">
                <a:latin typeface="NikoshBAN" pitchFamily="2" charset="0"/>
                <a:cs typeface="NikoshBAN" pitchFamily="2" charset="0"/>
              </a:rPr>
              <a:t>তিনশত </a:t>
            </a:r>
            <a:endParaRPr lang="en-US" sz="2400" dirty="0">
              <a:latin typeface="NikoshBAN" pitchFamily="2" charset="0"/>
              <a:cs typeface="NikoshBAN" pitchFamily="2" charset="0"/>
            </a:endParaRPr>
          </a:p>
        </p:txBody>
      </p:sp>
      <p:sp>
        <p:nvSpPr>
          <p:cNvPr id="10" name="Rectangle 9"/>
          <p:cNvSpPr/>
          <p:nvPr/>
        </p:nvSpPr>
        <p:spPr>
          <a:xfrm>
            <a:off x="4710545" y="4581628"/>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খ) দেড়শত</a:t>
            </a:r>
            <a:endParaRPr lang="en-US" sz="2400" dirty="0">
              <a:latin typeface="NikoshBAN" pitchFamily="2" charset="0"/>
              <a:cs typeface="NikoshBAN" pitchFamily="2"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755" y="3371586"/>
            <a:ext cx="381000" cy="39231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572000"/>
            <a:ext cx="381000" cy="392313"/>
          </a:xfrm>
          <a:prstGeom prst="rect">
            <a:avLst/>
          </a:prstGeom>
        </p:spPr>
      </p:pic>
      <p:sp>
        <p:nvSpPr>
          <p:cNvPr id="13" name="TextBox 12"/>
          <p:cNvSpPr txBox="1"/>
          <p:nvPr/>
        </p:nvSpPr>
        <p:spPr>
          <a:xfrm>
            <a:off x="967219" y="1600394"/>
            <a:ext cx="2286000" cy="461665"/>
          </a:xfrm>
          <a:prstGeom prst="rect">
            <a:avLst/>
          </a:prstGeom>
          <a:solidFill>
            <a:schemeClr val="accent5">
              <a:lumMod val="20000"/>
              <a:lumOff val="80000"/>
            </a:schemeClr>
          </a:solidFill>
          <a:ln>
            <a:solidFill>
              <a:srgbClr val="7E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bn-BD" sz="2400" dirty="0" smtClean="0">
                <a:latin typeface="NikoshBAN" pitchFamily="2" charset="0"/>
                <a:cs typeface="NikoshBAN" pitchFamily="2" charset="0"/>
              </a:rPr>
              <a:t> </a:t>
            </a:r>
            <a:r>
              <a:rPr lang="en-US" sz="2400" dirty="0" smtClean="0">
                <a:latin typeface="NikoshBAN" pitchFamily="2" charset="0"/>
                <a:cs typeface="NikoshBAN" pitchFamily="2" charset="0"/>
              </a:rPr>
              <a:t>i) </a:t>
            </a:r>
            <a:r>
              <a:rPr lang="bn-BD" sz="2400" dirty="0" smtClean="0">
                <a:latin typeface="NikoshBAN" pitchFamily="2" charset="0"/>
                <a:cs typeface="NikoshBAN" pitchFamily="2" charset="0"/>
              </a:rPr>
              <a:t>দারিদ্র </a:t>
            </a:r>
            <a:endParaRPr lang="en-US" sz="2400" dirty="0">
              <a:latin typeface="NikoshBAN" pitchFamily="2" charset="0"/>
              <a:cs typeface="NikoshBAN" pitchFamily="2" charset="0"/>
            </a:endParaRPr>
          </a:p>
        </p:txBody>
      </p:sp>
      <p:sp>
        <p:nvSpPr>
          <p:cNvPr id="14" name="TextBox 13"/>
          <p:cNvSpPr txBox="1"/>
          <p:nvPr/>
        </p:nvSpPr>
        <p:spPr>
          <a:xfrm>
            <a:off x="3405619" y="1604859"/>
            <a:ext cx="2286000" cy="461665"/>
          </a:xfrm>
          <a:prstGeom prst="rect">
            <a:avLst/>
          </a:prstGeom>
          <a:solidFill>
            <a:schemeClr val="accent5">
              <a:lumMod val="20000"/>
              <a:lumOff val="80000"/>
            </a:schemeClr>
          </a:solidFill>
          <a:ln>
            <a:solidFill>
              <a:srgbClr val="7E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bn-BD" sz="2400" dirty="0" smtClean="0">
                <a:latin typeface="NikoshBAN" pitchFamily="2" charset="0"/>
                <a:cs typeface="NikoshBAN" pitchFamily="2" charset="0"/>
              </a:rPr>
              <a:t> </a:t>
            </a:r>
            <a:r>
              <a:rPr lang="en-US" sz="2400" dirty="0" smtClean="0">
                <a:latin typeface="NikoshBAN" pitchFamily="2" charset="0"/>
                <a:cs typeface="NikoshBAN" pitchFamily="2" charset="0"/>
              </a:rPr>
              <a:t>ii)</a:t>
            </a:r>
            <a:r>
              <a:rPr lang="bn-BD" sz="2400" dirty="0" smtClean="0">
                <a:latin typeface="NikoshBAN" pitchFamily="2" charset="0"/>
                <a:cs typeface="NikoshBAN" pitchFamily="2" charset="0"/>
              </a:rPr>
              <a:t> অভাব</a:t>
            </a:r>
            <a:r>
              <a:rPr lang="en-US"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sp>
        <p:nvSpPr>
          <p:cNvPr id="15" name="TextBox 14"/>
          <p:cNvSpPr txBox="1"/>
          <p:nvPr/>
        </p:nvSpPr>
        <p:spPr>
          <a:xfrm>
            <a:off x="5844019" y="1604859"/>
            <a:ext cx="2286000" cy="461665"/>
          </a:xfrm>
          <a:prstGeom prst="rect">
            <a:avLst/>
          </a:prstGeom>
          <a:solidFill>
            <a:schemeClr val="accent5">
              <a:lumMod val="20000"/>
              <a:lumOff val="80000"/>
            </a:schemeClr>
          </a:solidFill>
          <a:ln>
            <a:solidFill>
              <a:srgbClr val="7E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bn-BD" sz="2400" dirty="0" smtClean="0">
                <a:latin typeface="NikoshBAN" pitchFamily="2" charset="0"/>
                <a:cs typeface="NikoshBAN" pitchFamily="2" charset="0"/>
              </a:rPr>
              <a:t> </a:t>
            </a:r>
            <a:r>
              <a:rPr lang="en-US" sz="2400" dirty="0" smtClean="0">
                <a:latin typeface="NikoshBAN" pitchFamily="2" charset="0"/>
                <a:cs typeface="NikoshBAN" pitchFamily="2" charset="0"/>
              </a:rPr>
              <a:t>iii) </a:t>
            </a:r>
            <a:r>
              <a:rPr lang="bn-BD" sz="2400" dirty="0" smtClean="0">
                <a:latin typeface="NikoshBAN" pitchFamily="2" charset="0"/>
                <a:cs typeface="NikoshBAN" pitchFamily="2" charset="0"/>
              </a:rPr>
              <a:t>লাঞ্চনা</a:t>
            </a:r>
            <a:endParaRPr lang="en-US" sz="2400" dirty="0">
              <a:latin typeface="NikoshBAN" pitchFamily="2" charset="0"/>
              <a:cs typeface="NikoshBAN" pitchFamily="2" charset="0"/>
            </a:endParaRPr>
          </a:p>
        </p:txBody>
      </p:sp>
      <p:sp>
        <p:nvSpPr>
          <p:cNvPr id="16" name="TextBox 15"/>
          <p:cNvSpPr txBox="1"/>
          <p:nvPr/>
        </p:nvSpPr>
        <p:spPr>
          <a:xfrm>
            <a:off x="949902" y="2217197"/>
            <a:ext cx="7162800" cy="461665"/>
          </a:xfrm>
          <a:prstGeom prst="rect">
            <a:avLst/>
          </a:prstGeom>
          <a:solidFill>
            <a:srgbClr val="FDE9FD"/>
          </a:solidFill>
          <a:ln>
            <a:solidFill>
              <a:srgbClr val="00206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n-BD" sz="2400" dirty="0">
                <a:latin typeface="NikoshBAN" pitchFamily="2" charset="0"/>
                <a:cs typeface="NikoshBAN" pitchFamily="2" charset="0"/>
              </a:rPr>
              <a:t> </a:t>
            </a:r>
            <a:r>
              <a:rPr lang="bn-BD" sz="2400" dirty="0" smtClean="0">
                <a:latin typeface="NikoshBAN" pitchFamily="2" charset="0"/>
                <a:cs typeface="NikoshBAN" pitchFamily="2" charset="0"/>
              </a:rPr>
              <a:t>নিচের কোনটি সঠিক?</a:t>
            </a:r>
            <a:endParaRPr lang="en-US" sz="2400" dirty="0">
              <a:latin typeface="NikoshBAN" pitchFamily="2" charset="0"/>
              <a:cs typeface="NikoshBAN" pitchFamily="2" charset="0"/>
            </a:endParaRPr>
          </a:p>
        </p:txBody>
      </p:sp>
      <p:sp>
        <p:nvSpPr>
          <p:cNvPr id="17" name="TextBox 16"/>
          <p:cNvSpPr txBox="1"/>
          <p:nvPr/>
        </p:nvSpPr>
        <p:spPr>
          <a:xfrm>
            <a:off x="949902" y="3893597"/>
            <a:ext cx="7584498" cy="461665"/>
          </a:xfrm>
          <a:prstGeom prst="rect">
            <a:avLst/>
          </a:prstGeom>
          <a:solidFill>
            <a:srgbClr val="FDE9FD"/>
          </a:solidFill>
          <a:ln>
            <a:solidFill>
              <a:srgbClr val="00206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n-BD" sz="2400" dirty="0">
                <a:latin typeface="NikoshBAN" pitchFamily="2" charset="0"/>
                <a:cs typeface="NikoshBAN" pitchFamily="2" charset="0"/>
              </a:rPr>
              <a:t> </a:t>
            </a:r>
            <a:r>
              <a:rPr lang="bn-IN" sz="2400" dirty="0" smtClean="0">
                <a:latin typeface="NikoshBAN" pitchFamily="2" charset="0"/>
                <a:cs typeface="NikoshBAN" pitchFamily="2" charset="0"/>
              </a:rPr>
              <a:t>4.</a:t>
            </a:r>
            <a:r>
              <a:rPr lang="bn-BD" sz="2400" dirty="0" smtClean="0">
                <a:latin typeface="NikoshBAN" pitchFamily="2" charset="0"/>
                <a:cs typeface="NikoshBAN" pitchFamily="2" charset="0"/>
              </a:rPr>
              <a:t> </a:t>
            </a:r>
            <a:r>
              <a:rPr lang="bn-BD" sz="2400" dirty="0" smtClean="0">
                <a:latin typeface="NikoshBAN" pitchFamily="2" charset="0"/>
                <a:cs typeface="NikoshBAN" pitchFamily="2" charset="0"/>
              </a:rPr>
              <a:t>বাঙালি কত বছর আগে লাঠি দিয়ে স্বাধীনতাকে অক্ষুন্ন রাখতে চেষ্টা করেছে ?</a:t>
            </a:r>
            <a:endParaRPr lang="en-US" sz="2400" dirty="0">
              <a:latin typeface="NikoshBAN" pitchFamily="2" charset="0"/>
              <a:cs typeface="NikoshBAN" pitchFamily="2" charset="0"/>
            </a:endParaRPr>
          </a:p>
        </p:txBody>
      </p:sp>
      <p:sp>
        <p:nvSpPr>
          <p:cNvPr id="18" name="Rectangle 17"/>
          <p:cNvSpPr/>
          <p:nvPr/>
        </p:nvSpPr>
        <p:spPr>
          <a:xfrm>
            <a:off x="949900" y="4581628"/>
            <a:ext cx="3419475" cy="381000"/>
          </a:xfrm>
          <a:prstGeom prst="rect">
            <a:avLst/>
          </a:prstGeom>
          <a:solidFill>
            <a:schemeClr val="accent5">
              <a:lumMod val="20000"/>
              <a:lumOff val="80000"/>
            </a:schemeClr>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ক) একশত</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22670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lim Balika Logo.jpg"/>
          <p:cNvPicPr>
            <a:picLocks noChangeAspect="1"/>
          </p:cNvPicPr>
          <p:nvPr/>
        </p:nvPicPr>
        <p:blipFill>
          <a:blip r:embed="rId2"/>
          <a:stretch>
            <a:fillRect/>
          </a:stretch>
        </p:blipFill>
        <p:spPr>
          <a:xfrm>
            <a:off x="3894239" y="1309254"/>
            <a:ext cx="1255857" cy="158634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541" y="426894"/>
            <a:ext cx="1670165" cy="20877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 Diagonal Corner Rectangle 5"/>
          <p:cNvSpPr/>
          <p:nvPr/>
        </p:nvSpPr>
        <p:spPr>
          <a:xfrm>
            <a:off x="956458" y="2895600"/>
            <a:ext cx="3002478" cy="1981200"/>
          </a:xfrm>
          <a:prstGeom prst="round2DiagRect">
            <a:avLst/>
          </a:prstGeom>
          <a:solidFill>
            <a:schemeClr val="bg1"/>
          </a:solidFill>
          <a:ln>
            <a:solidFill>
              <a:srgbClr val="006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52800" y="426893"/>
            <a:ext cx="2438400"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60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পরিচিতি</a:t>
            </a:r>
          </a:p>
        </p:txBody>
      </p:sp>
      <p:sp>
        <p:nvSpPr>
          <p:cNvPr id="9" name="TextBox 8"/>
          <p:cNvSpPr txBox="1"/>
          <p:nvPr/>
        </p:nvSpPr>
        <p:spPr>
          <a:xfrm>
            <a:off x="732971" y="5181597"/>
            <a:ext cx="8258629"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মুসলিম বালিকা উচ্চ বিদ্যালয় ও কলেজ,ময়মনসিংহ।</a:t>
            </a:r>
          </a:p>
        </p:txBody>
      </p:sp>
      <p:sp>
        <p:nvSpPr>
          <p:cNvPr id="11" name="TextBox 10"/>
          <p:cNvSpPr txBox="1"/>
          <p:nvPr/>
        </p:nvSpPr>
        <p:spPr>
          <a:xfrm>
            <a:off x="1063336" y="3093354"/>
            <a:ext cx="2830903"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আনোয়ারা খাতুন</a:t>
            </a: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সহকারী শিক্ষক</a:t>
            </a:r>
          </a:p>
          <a:p>
            <a:pPr algn="just"/>
            <a:r>
              <a:rPr lang="en-US" sz="2400" b="1" dirty="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a</a:t>
            </a:r>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nwarakhatun</a:t>
            </a:r>
            <a:r>
              <a:rPr lang="en-US" sz="2400" b="1" dirty="0" smtClean="0">
                <a:ln w="11430">
                  <a:solidFill>
                    <a:srgbClr val="0C0000"/>
                  </a:solidFill>
                </a:ln>
                <a:solidFill>
                  <a:srgbClr val="0C0000"/>
                </a:solidFill>
                <a:effectLst>
                  <a:outerShdw blurRad="50800" dist="39000" dir="5460000" algn="tl">
                    <a:srgbClr val="000000">
                      <a:alpha val="38000"/>
                    </a:srgbClr>
                  </a:outerShdw>
                </a:effectLst>
                <a:latin typeface="Miriam" pitchFamily="34" charset="-79"/>
                <a:cs typeface="Miriam" pitchFamily="34" charset="-79"/>
              </a:rPr>
              <a:t>70</a:t>
            </a:r>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@gmail.com</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8233" y="510320"/>
            <a:ext cx="1703512" cy="2029680"/>
          </a:xfrm>
          <a:prstGeom prst="rect">
            <a:avLst/>
          </a:prstGeom>
          <a:ln>
            <a:noFill/>
          </a:ln>
          <a:effectLst>
            <a:outerShdw blurRad="292100" dist="139700" dir="2700000" algn="tl" rotWithShape="0">
              <a:srgbClr val="333333">
                <a:alpha val="65000"/>
              </a:srgbClr>
            </a:outerShdw>
          </a:effectLst>
        </p:spPr>
      </p:pic>
      <p:sp>
        <p:nvSpPr>
          <p:cNvPr id="13" name="Round Diagonal Corner Rectangle 12"/>
          <p:cNvSpPr/>
          <p:nvPr/>
        </p:nvSpPr>
        <p:spPr>
          <a:xfrm>
            <a:off x="4648201" y="2895600"/>
            <a:ext cx="3505199" cy="1981200"/>
          </a:xfrm>
          <a:prstGeom prst="round2DiagRect">
            <a:avLst/>
          </a:prstGeom>
          <a:solidFill>
            <a:schemeClr val="bg1"/>
          </a:solidFill>
          <a:ln>
            <a:solidFill>
              <a:srgbClr val="006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48201" y="3095961"/>
            <a:ext cx="3352799"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শ্রেণি    : অষ্টম</a:t>
            </a: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বিষয়   : বাংলা ১ম পত্র</a:t>
            </a:r>
            <a:endParaRPr lang="bn-BD" sz="2400" b="1" dirty="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গদ্য     : বাঙালির বাংলা (পাঠ ২)</a:t>
            </a: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সময়    </a:t>
            </a:r>
            <a:r>
              <a:rPr lang="en-AU"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a:t>
            </a:r>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৫০ মিনিট।</a:t>
            </a:r>
            <a:endParaRPr lang="en-US" sz="2400" b="1" dirty="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1580231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1" grpId="0"/>
      <p:bldP spid="13"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8274" y="344096"/>
            <a:ext cx="1939634" cy="646331"/>
          </a:xfrm>
          <a:prstGeom prst="rect">
            <a:avLst/>
          </a:prstGeom>
          <a:noFill/>
          <a:ln>
            <a:solidFill>
              <a:srgbClr val="00462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বাড়ির কাজ</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28600"/>
            <a:ext cx="1371600" cy="1193463"/>
          </a:xfrm>
          <a:prstGeom prst="ellipse">
            <a:avLst/>
          </a:prstGeom>
          <a:ln>
            <a:noFill/>
          </a:ln>
          <a:effectLst>
            <a:softEdge rad="112500"/>
          </a:effectLst>
        </p:spPr>
      </p:pic>
      <p:sp>
        <p:nvSpPr>
          <p:cNvPr id="5" name="TextBox 4"/>
          <p:cNvSpPr txBox="1"/>
          <p:nvPr/>
        </p:nvSpPr>
        <p:spPr>
          <a:xfrm>
            <a:off x="990600" y="5105400"/>
            <a:ext cx="7086600" cy="1200329"/>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effectLst>
                  <a:outerShdw blurRad="50800" dist="39000" dir="5460000" algn="tl">
                    <a:srgbClr val="000000">
                      <a:alpha val="38000"/>
                    </a:srgbClr>
                  </a:outerShdw>
                </a:effectLst>
                <a:latin typeface="NikoshBAN" pitchFamily="2" charset="0"/>
                <a:cs typeface="NikoshBAN" pitchFamily="2" charset="0"/>
              </a:rPr>
              <a:t>‘বাঙালির বাংলা’-বিষয়ে দশ লাইনের একটি অনুচ্ছেদ লিখে আনবে।</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295400"/>
            <a:ext cx="5876714" cy="356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0688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228600"/>
            <a:ext cx="8686801" cy="6400800"/>
          </a:xfrm>
          <a:prstGeom prst="rect">
            <a:avLst/>
          </a:prstGeom>
        </p:spPr>
      </p:pic>
      <p:sp>
        <p:nvSpPr>
          <p:cNvPr id="10" name="Rectangle 9"/>
          <p:cNvSpPr/>
          <p:nvPr/>
        </p:nvSpPr>
        <p:spPr>
          <a:xfrm>
            <a:off x="616763" y="1905000"/>
            <a:ext cx="8022550"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6600" b="1" dirty="0" smtClean="0">
                <a:ln w="11430">
                  <a:solidFill>
                    <a:srgbClr val="7030A0"/>
                  </a:solidFill>
                </a:ln>
                <a:solidFill>
                  <a:schemeClr val="bg1"/>
                </a:solidFill>
                <a:effectLst>
                  <a:outerShdw blurRad="50800" dist="39000" dir="5460000" algn="tl">
                    <a:srgbClr val="000000">
                      <a:alpha val="38000"/>
                    </a:srgbClr>
                  </a:outerShdw>
                </a:effectLst>
                <a:latin typeface="NikoshBAN" pitchFamily="2" charset="0"/>
                <a:cs typeface="NikoshBAN" pitchFamily="2" charset="0"/>
              </a:rPr>
              <a:t>শিক্ষার্থীবৃন্দ তোমাদের অনেক</a:t>
            </a:r>
          </a:p>
          <a:p>
            <a:pPr algn="ctr"/>
            <a:r>
              <a:rPr lang="bn-BD" sz="6600" b="1" dirty="0" smtClean="0">
                <a:ln w="11430">
                  <a:solidFill>
                    <a:srgbClr val="7030A0"/>
                  </a:solidFill>
                </a:ln>
                <a:solidFill>
                  <a:schemeClr val="bg1"/>
                </a:solidFill>
                <a:effectLst>
                  <a:outerShdw blurRad="50800" dist="39000" dir="5460000" algn="tl">
                    <a:srgbClr val="000000">
                      <a:alpha val="38000"/>
                    </a:srgbClr>
                  </a:outerShdw>
                </a:effectLst>
                <a:latin typeface="NikoshBAN" pitchFamily="2" charset="0"/>
                <a:cs typeface="NikoshBAN" pitchFamily="2" charset="0"/>
              </a:rPr>
              <a:t>ধন্যবাদ।</a:t>
            </a:r>
            <a:endParaRPr lang="en-US" sz="6600" b="1" cap="none" spc="0" dirty="0">
              <a:ln w="11430">
                <a:solidFill>
                  <a:srgbClr val="7030A0"/>
                </a:solidFill>
              </a:ln>
              <a:solidFill>
                <a:schemeClr val="bg1"/>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7314"/>
          <a:stretch/>
        </p:blipFill>
        <p:spPr>
          <a:xfrm>
            <a:off x="4495799" y="0"/>
            <a:ext cx="4648201" cy="6858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52686"/>
          <a:stretch/>
        </p:blipFill>
        <p:spPr>
          <a:xfrm>
            <a:off x="0" y="6926"/>
            <a:ext cx="4495800" cy="6851073"/>
          </a:xfrm>
          <a:prstGeom prst="rect">
            <a:avLst/>
          </a:prstGeom>
        </p:spPr>
      </p:pic>
    </p:spTree>
    <p:extLst>
      <p:ext uri="{BB962C8B-B14F-4D97-AF65-F5344CB8AC3E}">
        <p14:creationId xmlns:p14="http://schemas.microsoft.com/office/powerpoint/2010/main" val="1264667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500"/>
                                        <p:tgtEl>
                                          <p:spTgt spid="7"/>
                                        </p:tgtEl>
                                        <p:attrNameLst>
                                          <p:attrName>ppt_x</p:attrName>
                                        </p:attrNameLst>
                                      </p:cBhvr>
                                      <p:tavLst>
                                        <p:tav tm="0">
                                          <p:val>
                                            <p:strVal val="ppt_x"/>
                                          </p:val>
                                        </p:tav>
                                        <p:tav tm="100000">
                                          <p:val>
                                            <p:strVal val="0-ppt_w/2"/>
                                          </p:val>
                                        </p:tav>
                                      </p:tavLst>
                                    </p:anim>
                                    <p:anim calcmode="lin" valueType="num">
                                      <p:cBhvr additive="base">
                                        <p:cTn id="7" dur="5500"/>
                                        <p:tgtEl>
                                          <p:spTgt spid="7"/>
                                        </p:tgtEl>
                                        <p:attrNameLst>
                                          <p:attrName>ppt_y</p:attrName>
                                        </p:attrNameLst>
                                      </p:cBhvr>
                                      <p:tavLst>
                                        <p:tav tm="0">
                                          <p:val>
                                            <p:strVal val="ppt_y"/>
                                          </p:val>
                                        </p:tav>
                                        <p:tav tm="100000">
                                          <p:val>
                                            <p:strVal val="ppt_y"/>
                                          </p:val>
                                        </p:tav>
                                      </p:tavLst>
                                    </p:anim>
                                    <p:set>
                                      <p:cBhvr>
                                        <p:cTn id="8" dur="1" fill="hold">
                                          <p:stCondLst>
                                            <p:cond delay="5499"/>
                                          </p:stCondLst>
                                        </p:cTn>
                                        <p:tgtEl>
                                          <p:spTgt spid="7"/>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500"/>
                                        <p:tgtEl>
                                          <p:spTgt spid="6"/>
                                        </p:tgtEl>
                                        <p:attrNameLst>
                                          <p:attrName>ppt_x</p:attrName>
                                        </p:attrNameLst>
                                      </p:cBhvr>
                                      <p:tavLst>
                                        <p:tav tm="0">
                                          <p:val>
                                            <p:strVal val="ppt_x"/>
                                          </p:val>
                                        </p:tav>
                                        <p:tav tm="100000">
                                          <p:val>
                                            <p:strVal val="1+ppt_w/2"/>
                                          </p:val>
                                        </p:tav>
                                      </p:tavLst>
                                    </p:anim>
                                    <p:anim calcmode="lin" valueType="num">
                                      <p:cBhvr additive="base">
                                        <p:cTn id="11" dur="5500"/>
                                        <p:tgtEl>
                                          <p:spTgt spid="6"/>
                                        </p:tgtEl>
                                        <p:attrNameLst>
                                          <p:attrName>ppt_y</p:attrName>
                                        </p:attrNameLst>
                                      </p:cBhvr>
                                      <p:tavLst>
                                        <p:tav tm="0">
                                          <p:val>
                                            <p:strVal val="ppt_y"/>
                                          </p:val>
                                        </p:tav>
                                        <p:tav tm="100000">
                                          <p:val>
                                            <p:strVal val="ppt_y"/>
                                          </p:val>
                                        </p:tav>
                                      </p:tavLst>
                                    </p:anim>
                                    <p:set>
                                      <p:cBhvr>
                                        <p:cTn id="12" dur="1" fill="hold">
                                          <p:stCondLst>
                                            <p:cond delay="5499"/>
                                          </p:stCondLst>
                                        </p:cTn>
                                        <p:tgtEl>
                                          <p:spTgt spid="6"/>
                                        </p:tgtEl>
                                        <p:attrNameLst>
                                          <p:attrName>style.visibility</p:attrName>
                                        </p:attrNameLst>
                                      </p:cBhvr>
                                      <p:to>
                                        <p:strVal val="hidden"/>
                                      </p:to>
                                    </p:set>
                                  </p:childTnLst>
                                </p:cTn>
                              </p:par>
                              <p:par>
                                <p:cTn id="13" presetID="41" presetClass="entr" presetSubtype="0" repeatCount="2000"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2000" fill="hold"/>
                                        <p:tgtEl>
                                          <p:spTgt spid="10"/>
                                        </p:tgtEl>
                                        <p:attrNameLst>
                                          <p:attrName>ppt_y</p:attrName>
                                        </p:attrNameLst>
                                      </p:cBhvr>
                                      <p:tavLst>
                                        <p:tav tm="0">
                                          <p:val>
                                            <p:strVal val="#ppt_y"/>
                                          </p:val>
                                        </p:tav>
                                        <p:tav tm="100000">
                                          <p:val>
                                            <p:strVal val="#ppt_y"/>
                                          </p:val>
                                        </p:tav>
                                      </p:tavLst>
                                    </p:anim>
                                    <p:anim calcmode="lin" valueType="num">
                                      <p:cBhvr>
                                        <p:cTn id="17"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0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2860675" y="955675"/>
            <a:ext cx="3505200" cy="1143000"/>
          </a:xfrm>
          <a:prstGeom prst="ellipse">
            <a:avLst/>
          </a:prstGeom>
          <a:solidFill>
            <a:srgbClr val="FBDDF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prst="angle"/>
            </a:sp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3600" dirty="0" err="1">
                <a:ln>
                  <a:solidFill>
                    <a:srgbClr val="002060"/>
                  </a:solidFill>
                </a:ln>
                <a:solidFill>
                  <a:srgbClr val="002060"/>
                </a:solidFill>
                <a:effectLst>
                  <a:outerShdw blurRad="50800" dist="38100" dir="5400000" algn="t" rotWithShape="0">
                    <a:prstClr val="black">
                      <a:alpha val="40000"/>
                    </a:prstClr>
                  </a:outerShdw>
                </a:effectLst>
                <a:latin typeface="MS Reference Specialty" pitchFamily="2" charset="2"/>
                <a:cs typeface="NikoshBAN" panose="02000000000000000000" pitchFamily="2" charset="0"/>
              </a:rPr>
              <a:t>কৃতজ্ঞতা</a:t>
            </a:r>
            <a:r>
              <a:rPr lang="en-US" sz="3600" dirty="0">
                <a:ln>
                  <a:solidFill>
                    <a:srgbClr val="002060"/>
                  </a:solidFill>
                </a:ln>
                <a:solidFill>
                  <a:srgbClr val="002060"/>
                </a:solidFill>
                <a:effectLst>
                  <a:outerShdw blurRad="50800" dist="38100" dir="5400000" algn="t" rotWithShape="0">
                    <a:prstClr val="black">
                      <a:alpha val="40000"/>
                    </a:prstClr>
                  </a:outerShdw>
                </a:effectLst>
                <a:latin typeface="MS Reference Specialty" pitchFamily="2" charset="2"/>
                <a:cs typeface="NikoshBAN" panose="02000000000000000000" pitchFamily="2" charset="0"/>
              </a:rPr>
              <a:t> </a:t>
            </a:r>
            <a:r>
              <a:rPr lang="en-US" sz="3600" dirty="0" err="1">
                <a:ln>
                  <a:solidFill>
                    <a:srgbClr val="002060"/>
                  </a:solidFill>
                </a:ln>
                <a:solidFill>
                  <a:srgbClr val="002060"/>
                </a:solidFill>
                <a:effectLst>
                  <a:outerShdw blurRad="50800" dist="38100" dir="5400000" algn="t" rotWithShape="0">
                    <a:prstClr val="black">
                      <a:alpha val="40000"/>
                    </a:prstClr>
                  </a:outerShdw>
                </a:effectLst>
                <a:latin typeface="MS Reference Specialty" pitchFamily="2" charset="2"/>
                <a:cs typeface="NikoshBAN" panose="02000000000000000000" pitchFamily="2" charset="0"/>
              </a:rPr>
              <a:t>স্বীকার</a:t>
            </a:r>
            <a:endParaRPr lang="en-US" sz="3600" dirty="0">
              <a:ln>
                <a:solidFill>
                  <a:srgbClr val="002060"/>
                </a:solidFill>
              </a:ln>
              <a:solidFill>
                <a:srgbClr val="002060"/>
              </a:solidFill>
              <a:effectLst>
                <a:outerShdw blurRad="50800" dist="38100" dir="5400000" algn="t" rotWithShape="0">
                  <a:prstClr val="black">
                    <a:alpha val="40000"/>
                  </a:prstClr>
                </a:outerShdw>
              </a:effectLst>
              <a:latin typeface="MS Reference Specialty" pitchFamily="2" charset="2"/>
              <a:cs typeface="NikoshBAN" panose="02000000000000000000" pitchFamily="2" charset="0"/>
            </a:endParaRPr>
          </a:p>
        </p:txBody>
      </p:sp>
      <p:sp>
        <p:nvSpPr>
          <p:cNvPr id="9" name="TextBox 6"/>
          <p:cNvSpPr txBox="1"/>
          <p:nvPr/>
        </p:nvSpPr>
        <p:spPr bwMode="auto">
          <a:xfrm>
            <a:off x="609600" y="2479675"/>
            <a:ext cx="7924800" cy="523875"/>
          </a:xfrm>
          <a:prstGeom prst="rect">
            <a:avLst/>
          </a:prstGeom>
          <a:solidFill>
            <a:schemeClr val="accent3">
              <a:lumMod val="60000"/>
              <a:lumOff val="40000"/>
            </a:schemeClr>
          </a:solidFill>
          <a:ln>
            <a:solidFill>
              <a:srgbClr val="002060"/>
            </a:solidFill>
          </a:ln>
        </p:spPr>
        <p:txBody>
          <a:bodyPr>
            <a:spAutoFit/>
            <a:scene3d>
              <a:camera prst="orthographicFron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শিক্ষা</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মন্ত্রণালয়</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মাউশি</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এনসিটিবি</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ও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এটুআই</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এর</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সংশ্লিষ্ট</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কর্মকর্তাবৃন্দ</a:t>
            </a:r>
            <a:endPar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endParaRPr>
          </a:p>
        </p:txBody>
      </p:sp>
      <p:sp>
        <p:nvSpPr>
          <p:cNvPr id="11" name="TextBox 22"/>
          <p:cNvSpPr txBox="1">
            <a:spLocks noChangeArrowheads="1"/>
          </p:cNvSpPr>
          <p:nvPr/>
        </p:nvSpPr>
        <p:spPr bwMode="auto">
          <a:xfrm>
            <a:off x="609600" y="3470588"/>
            <a:ext cx="7924800" cy="2431737"/>
          </a:xfrm>
          <a:prstGeom prst="rect">
            <a:avLst/>
          </a:prstGeom>
          <a:solidFill>
            <a:srgbClr val="FBDCFC"/>
          </a:solidFill>
          <a:ln>
            <a:solidFill>
              <a:srgbClr val="002060"/>
            </a:solidFill>
          </a:ln>
        </p:spPr>
        <p:txBody>
          <a:bodyPr>
            <a:spAutoFit/>
            <a:scene3d>
              <a:camera prst="orthographicFron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এবং</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কন্টেন্ট</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সম্পাদক</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হিসেবে</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যাঁদের</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নির্দেশনা</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পরামর্শ</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ও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তত্ত্বাবধানে</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এই</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মডেল</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কন্টেন্ট</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সমৃদ্ধ</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হয়েছে</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তাঁরা</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হলেন</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a:t>
            </a:r>
          </a:p>
          <a:p>
            <a:pPr algn="ctr"/>
            <a:endPar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endParaRPr>
          </a:p>
          <a:p>
            <a:pPr algn="just"/>
            <a:r>
              <a:rPr lang="en-US" altLang="en-US" sz="20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জনাব</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ফেরদৌস</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হোসেন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সহযোগী</a:t>
            </a:r>
            <a:r>
              <a:rPr lang="en-US" altLang="en-US" sz="2400" dirty="0"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অধ্যাপক</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বাংলা</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টিটিসি</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খুলনা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p>
          <a:p>
            <a:pPr algn="just"/>
            <a:r>
              <a:rPr lang="en-US" altLang="en-US" sz="20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জনাব</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নিগার</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সুলতানা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সহকারী</a:t>
            </a:r>
            <a:r>
              <a:rPr lang="en-US" altLang="en-US" sz="2400" dirty="0"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অধ্যাপক</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বাংলা</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ফেনী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সরকারি</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কলেজ</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ফেনী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p>
          <a:p>
            <a:pPr algn="just"/>
            <a:r>
              <a:rPr lang="en-US" altLang="en-US" sz="20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জনাব</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জেসমীন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জাহান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খানম</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প্রভাষক</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বাংলা</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টিটিসি</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মহিলা</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ময়মনসিংহ</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endPar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endParaRPr>
          </a:p>
        </p:txBody>
      </p:sp>
    </p:spTree>
    <p:extLst>
      <p:ext uri="{BB962C8B-B14F-4D97-AF65-F5344CB8AC3E}">
        <p14:creationId xmlns:p14="http://schemas.microsoft.com/office/powerpoint/2010/main" val="1167361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271" y="962015"/>
            <a:ext cx="7086600" cy="5602071"/>
          </a:xfrm>
          <a:prstGeom prst="ellipse">
            <a:avLst/>
          </a:prstGeom>
          <a:ln>
            <a:noFill/>
          </a:ln>
          <a:effectLst>
            <a:softEdge rad="112500"/>
          </a:effectLst>
        </p:spPr>
      </p:pic>
      <p:sp>
        <p:nvSpPr>
          <p:cNvPr id="10" name="Diagonal Stripe 9"/>
          <p:cNvSpPr/>
          <p:nvPr/>
        </p:nvSpPr>
        <p:spPr>
          <a:xfrm rot="11531323">
            <a:off x="2669560" y="5720370"/>
            <a:ext cx="3699193" cy="755637"/>
          </a:xfrm>
          <a:prstGeom prst="diagStrip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522340248"/>
              </p:ext>
            </p:extLst>
          </p:nvPr>
        </p:nvGraphicFramePr>
        <p:xfrm>
          <a:off x="427714" y="1676400"/>
          <a:ext cx="914400" cy="771525"/>
        </p:xfrm>
        <a:graphic>
          <a:graphicData uri="http://schemas.openxmlformats.org/presentationml/2006/ole">
            <mc:AlternateContent xmlns:mc="http://schemas.openxmlformats.org/markup-compatibility/2006">
              <mc:Choice xmlns:v="urn:schemas-microsoft-com:vml" Requires="v">
                <p:oleObj spid="_x0000_s2554" name="Packager Shell Object" showAsIcon="1" r:id="rId5" imgW="914400" imgH="771480" progId="Package">
                  <p:embed/>
                </p:oleObj>
              </mc:Choice>
              <mc:Fallback>
                <p:oleObj name="Packager Shell Object" showAsIcon="1" r:id="rId5" imgW="914400" imgH="771480" progId="Package">
                  <p:embed/>
                  <p:pic>
                    <p:nvPicPr>
                      <p:cNvPr id="0" name=""/>
                      <p:cNvPicPr>
                        <a:picLocks noChangeAspect="1" noChangeArrowheads="1"/>
                      </p:cNvPicPr>
                      <p:nvPr/>
                    </p:nvPicPr>
                    <p:blipFill>
                      <a:blip r:embed="rId6"/>
                      <a:srcRect/>
                      <a:stretch>
                        <a:fillRect/>
                      </a:stretch>
                    </p:blipFill>
                    <p:spPr bwMode="auto">
                      <a:xfrm>
                        <a:off x="427714" y="1676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381000" y="1676400"/>
            <a:ext cx="1096286" cy="646331"/>
          </a:xfrm>
          <a:prstGeom prst="rect">
            <a:avLst/>
          </a:prstGeom>
          <a:solidFill>
            <a:srgbClr val="F7CDEF"/>
          </a:solid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solidFill>
                    <a:srgbClr val="580000"/>
                  </a:solidFill>
                </a:ln>
                <a:solidFill>
                  <a:srgbClr val="580000"/>
                </a:solidFill>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solidFill>
                    <a:srgbClr val="580000"/>
                  </a:solidFill>
                </a:ln>
                <a:solidFill>
                  <a:srgbClr val="580000"/>
                </a:solidFill>
                <a:effectLst>
                  <a:outerShdw blurRad="50800" dist="39000" dir="5460000" algn="tl">
                    <a:srgbClr val="000000">
                      <a:alpha val="38000"/>
                    </a:srgbClr>
                  </a:outerShdw>
                </a:effectLst>
                <a:latin typeface="NikoshBAN" pitchFamily="2" charset="0"/>
                <a:cs typeface="NikoshBAN" pitchFamily="2" charset="0"/>
              </a:rPr>
              <a:t>ভিডিও </a:t>
            </a:r>
          </a:p>
        </p:txBody>
      </p:sp>
    </p:spTree>
    <p:extLst>
      <p:ext uri="{BB962C8B-B14F-4D97-AF65-F5344CB8AC3E}">
        <p14:creationId xmlns:p14="http://schemas.microsoft.com/office/powerpoint/2010/main" val="2578592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78" y="228600"/>
            <a:ext cx="8671922"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639" y="1447800"/>
            <a:ext cx="5943600" cy="5057342"/>
          </a:xfrm>
          <a:prstGeom prst="ellipse">
            <a:avLst/>
          </a:prstGeom>
          <a:ln>
            <a:noFill/>
          </a:ln>
          <a:effectLst>
            <a:softEdge rad="112500"/>
          </a:effectLst>
        </p:spPr>
      </p:pic>
      <p:sp>
        <p:nvSpPr>
          <p:cNvPr id="9" name="TextBox 8"/>
          <p:cNvSpPr txBox="1"/>
          <p:nvPr/>
        </p:nvSpPr>
        <p:spPr>
          <a:xfrm>
            <a:off x="2971800" y="381000"/>
            <a:ext cx="4024086" cy="163121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solidFill>
                    <a:srgbClr val="580000"/>
                  </a:solidFill>
                </a:ln>
                <a:solidFill>
                  <a:srgbClr val="580000"/>
                </a:solidFill>
                <a:effectLst>
                  <a:outerShdw blurRad="50800" dist="39000" dir="5460000" algn="tl">
                    <a:srgbClr val="000000">
                      <a:alpha val="38000"/>
                    </a:srgbClr>
                  </a:outerShdw>
                </a:effectLst>
                <a:latin typeface="NikoshBAN" pitchFamily="2" charset="0"/>
                <a:cs typeface="NikoshBAN" pitchFamily="2" charset="0"/>
              </a:rPr>
              <a:t>বাঙালির বাংলা</a:t>
            </a:r>
            <a:endParaRPr lang="en-US" sz="3600" b="1" dirty="0" smtClean="0">
              <a:ln w="11430">
                <a:solidFill>
                  <a:srgbClr val="580000"/>
                </a:solidFill>
              </a:ln>
              <a:solidFill>
                <a:srgbClr val="580000"/>
              </a:solidFill>
              <a:effectLst>
                <a:outerShdw blurRad="50800" dist="39000" dir="5460000" algn="tl">
                  <a:srgbClr val="000000">
                    <a:alpha val="38000"/>
                  </a:srgbClr>
                </a:outerShdw>
              </a:effectLst>
              <a:latin typeface="NikoshBAN" pitchFamily="2" charset="0"/>
              <a:cs typeface="NikoshBAN" pitchFamily="2" charset="0"/>
            </a:endParaRPr>
          </a:p>
          <a:p>
            <a:pPr algn="just"/>
            <a:r>
              <a:rPr lang="bn-BD" sz="3600" b="1" dirty="0" smtClean="0">
                <a:ln w="11430">
                  <a:solidFill>
                    <a:srgbClr val="0070C0"/>
                  </a:solidFill>
                </a:ln>
                <a:solidFill>
                  <a:srgbClr val="0070C0"/>
                </a:solidFill>
                <a:effectLst>
                  <a:outerShdw blurRad="50800" dist="39000" dir="5460000" algn="tl">
                    <a:srgbClr val="000000">
                      <a:alpha val="38000"/>
                    </a:srgbClr>
                  </a:outerShdw>
                </a:effectLst>
                <a:latin typeface="NikoshBAN" pitchFamily="2" charset="0"/>
                <a:cs typeface="NikoshBAN" pitchFamily="2" charset="0"/>
              </a:rPr>
              <a:t>         (দ্বিতীয় অংশ)</a:t>
            </a:r>
          </a:p>
          <a:p>
            <a:pPr algn="just"/>
            <a:r>
              <a:rPr lang="bn-BD" sz="2400" b="1" dirty="0" smtClean="0">
                <a:ln w="11430">
                  <a:solidFill>
                    <a:srgbClr val="7030A0"/>
                  </a:solidFill>
                </a:ln>
                <a:solidFill>
                  <a:srgbClr val="7030A0"/>
                </a:solidFill>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solidFill>
                    <a:srgbClr val="7030A0"/>
                  </a:solidFill>
                </a:ln>
                <a:solidFill>
                  <a:srgbClr val="7030A0"/>
                </a:solidFill>
                <a:effectLst>
                  <a:outerShdw blurRad="50800" dist="39000" dir="5460000" algn="tl">
                    <a:srgbClr val="000000">
                      <a:alpha val="38000"/>
                    </a:srgbClr>
                  </a:outerShdw>
                </a:effectLst>
                <a:latin typeface="NikoshBAN" pitchFamily="2" charset="0"/>
                <a:cs typeface="NikoshBAN" pitchFamily="2" charset="0"/>
              </a:rPr>
              <a:t>কাজী নজরুল ইসলাম </a:t>
            </a:r>
          </a:p>
        </p:txBody>
      </p:sp>
    </p:spTree>
    <p:extLst>
      <p:ext uri="{BB962C8B-B14F-4D97-AF65-F5344CB8AC3E}">
        <p14:creationId xmlns:p14="http://schemas.microsoft.com/office/powerpoint/2010/main" val="795266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57600" y="381000"/>
            <a:ext cx="2057400" cy="769441"/>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4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শিখনফল</a:t>
            </a:r>
            <a:endParaRPr lang="en-US" sz="4400" b="1" dirty="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6" name="TextBox 5"/>
          <p:cNvSpPr txBox="1"/>
          <p:nvPr/>
        </p:nvSpPr>
        <p:spPr>
          <a:xfrm>
            <a:off x="457200" y="1143000"/>
            <a:ext cx="5688934"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এই </a:t>
            </a:r>
            <a:r>
              <a:rPr lang="bn-BD" sz="36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পাঠ</a:t>
            </a:r>
            <a:r>
              <a:rPr lang="en-US" sz="36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r>
              <a:rPr lang="en-US" sz="3600" b="1" dirty="0" err="1"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শেষে</a:t>
            </a:r>
            <a:r>
              <a:rPr lang="bn-BD" sz="48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r>
              <a:rPr lang="bn-BD" sz="36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শিক্ষার্থীরা -</a:t>
            </a:r>
            <a:endParaRPr lang="en-US" sz="3600" b="1" dirty="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7" name="TextBox 6"/>
          <p:cNvSpPr txBox="1"/>
          <p:nvPr/>
        </p:nvSpPr>
        <p:spPr>
          <a:xfrm>
            <a:off x="457200" y="4572000"/>
            <a:ext cx="8077200" cy="584775"/>
          </a:xfrm>
          <a:prstGeom prst="rect">
            <a:avLst/>
          </a:prstGeom>
          <a:noFill/>
          <a:ln>
            <a:solidFill>
              <a:srgbClr val="80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457200" algn="just">
              <a:buFont typeface="Wingdings" pitchFamily="2" charset="2"/>
              <a:buChar char="Ø"/>
            </a:pPr>
            <a:r>
              <a:rPr lang="bn-BD" sz="32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বাঙালি জাতির ইতিহাস বিশ্লেষণ করতে পারবে। </a:t>
            </a:r>
            <a:endParaRPr lang="en-US" sz="3200" b="1" dirty="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8" name="TextBox 7"/>
          <p:cNvSpPr txBox="1"/>
          <p:nvPr/>
        </p:nvSpPr>
        <p:spPr>
          <a:xfrm>
            <a:off x="457200" y="5334000"/>
            <a:ext cx="8077200" cy="584775"/>
          </a:xfrm>
          <a:prstGeom prst="rect">
            <a:avLst/>
          </a:prstGeom>
          <a:noFill/>
          <a:ln>
            <a:solidFill>
              <a:srgbClr val="80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457200" algn="just">
              <a:buFont typeface="Wingdings" pitchFamily="2" charset="2"/>
              <a:buChar char="Ø"/>
            </a:pPr>
            <a:r>
              <a:rPr lang="bn-BD" sz="32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বিদেশি লুটেরাদের স্বরূপ বর্ণনা করতে পারবে।</a:t>
            </a:r>
            <a:endParaRPr lang="en-US" sz="3200" b="1" dirty="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10" name="TextBox 9"/>
          <p:cNvSpPr txBox="1"/>
          <p:nvPr/>
        </p:nvSpPr>
        <p:spPr>
          <a:xfrm>
            <a:off x="457200" y="2057400"/>
            <a:ext cx="8077200" cy="584775"/>
          </a:xfrm>
          <a:prstGeom prst="rect">
            <a:avLst/>
          </a:prstGeom>
          <a:noFill/>
          <a:ln>
            <a:solidFill>
              <a:srgbClr val="80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457200" algn="just">
              <a:buFont typeface="Wingdings" pitchFamily="2" charset="2"/>
              <a:buChar char="Ø"/>
            </a:pPr>
            <a:r>
              <a:rPr lang="bn-BD" sz="32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নতুন </a:t>
            </a:r>
            <a:r>
              <a:rPr lang="bn-BD" sz="32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শব্দ</a:t>
            </a:r>
            <a:r>
              <a:rPr lang="en-US" sz="3200" b="1" dirty="0" err="1"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গুলো</a:t>
            </a:r>
            <a:r>
              <a:rPr lang="bn-BD" sz="32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r>
              <a:rPr lang="bn-BD" sz="32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বাক্যে প্রয়োগ করতে পারবে।</a:t>
            </a:r>
            <a:endParaRPr lang="en-US" sz="3200" b="1" dirty="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12" name="TextBox 11"/>
          <p:cNvSpPr txBox="1"/>
          <p:nvPr/>
        </p:nvSpPr>
        <p:spPr>
          <a:xfrm>
            <a:off x="457200" y="2819400"/>
            <a:ext cx="8077200" cy="1569660"/>
          </a:xfrm>
          <a:prstGeom prst="rect">
            <a:avLst/>
          </a:prstGeom>
          <a:noFill/>
          <a:ln>
            <a:solidFill>
              <a:srgbClr val="80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457200" algn="just">
              <a:buFont typeface="Wingdings" pitchFamily="2" charset="2"/>
              <a:buChar char="Ø"/>
            </a:pPr>
            <a:r>
              <a:rPr lang="bn-BD" sz="32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‘বাঙালির বাংলা’ গল্পটি (বাঙালি শুধু লাঠি দিয়েই......বাঙালির জয় হোক পর্যন্ত) শুদ্ধ উচ্চারণে পড়তে পারবে।</a:t>
            </a:r>
            <a:endParaRPr lang="en-US" sz="3200" b="1" dirty="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3151187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7068" y="380999"/>
            <a:ext cx="2133600" cy="769441"/>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4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আদর্শ পাঠ</a:t>
            </a:r>
            <a:endParaRPr lang="en-US" sz="4400" b="1" dirty="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524000"/>
            <a:ext cx="6692354" cy="4631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7122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5200" y="228600"/>
            <a:ext cx="1981200" cy="769441"/>
          </a:xfrm>
          <a:prstGeom prst="rect">
            <a:avLst/>
          </a:prstGeom>
          <a:noFill/>
          <a:ln>
            <a:solidFill>
              <a:srgbClr val="2B0C03"/>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sz="4400" b="1" dirty="0" smtClean="0">
                <a:ln w="11430"/>
                <a:effectLst>
                  <a:outerShdw blurRad="50800" dist="39000" dir="5460000" algn="tl">
                    <a:srgbClr val="000000">
                      <a:alpha val="38000"/>
                    </a:srgbClr>
                  </a:outerShdw>
                </a:effectLst>
                <a:latin typeface="NikoshBAN" pitchFamily="2" charset="0"/>
                <a:cs typeface="NikoshBAN" pitchFamily="2" charset="0"/>
              </a:rPr>
              <a:t>সরব পাঠ</a:t>
            </a:r>
            <a:endParaRPr lang="en-US" sz="4400" b="1"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44872"/>
            <a:ext cx="7467600" cy="5183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394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1800" y="304800"/>
            <a:ext cx="3380509"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sz="3600" b="1" dirty="0" smtClean="0">
                <a:ln w="11430"/>
                <a:solidFill>
                  <a:srgbClr val="0C0000"/>
                </a:solidFill>
                <a:effectLst>
                  <a:outerShdw blurRad="50800" dist="39000" dir="5460000" algn="tl">
                    <a:srgbClr val="000000">
                      <a:alpha val="38000"/>
                    </a:srgbClr>
                  </a:outerShdw>
                </a:effectLst>
                <a:latin typeface="NikoshBAN" pitchFamily="2" charset="0"/>
                <a:cs typeface="NikoshBAN" pitchFamily="2" charset="0"/>
              </a:rPr>
              <a:t>নতুন শব্দ ও বাক্যগঠন</a:t>
            </a:r>
            <a:endParaRPr lang="en-US" sz="3600" b="1" dirty="0">
              <a:ln w="11430"/>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7" name="Rounded Rectangle 6"/>
          <p:cNvSpPr/>
          <p:nvPr/>
        </p:nvSpPr>
        <p:spPr>
          <a:xfrm>
            <a:off x="304800" y="1600200"/>
            <a:ext cx="2140528" cy="595821"/>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latin typeface="NikoshBAN" panose="02000000000000000000" pitchFamily="2" charset="0"/>
                <a:cs typeface="NikoshBAN" panose="02000000000000000000" pitchFamily="2" charset="0"/>
              </a:rPr>
              <a:t>চির বসন্ত</a:t>
            </a:r>
            <a:endParaRPr lang="bn-BD" sz="2800" b="1" dirty="0">
              <a:ln>
                <a:solidFill>
                  <a:srgbClr val="002060"/>
                </a:solidFill>
              </a:ln>
              <a:solidFill>
                <a:srgbClr val="002060"/>
              </a:solidFill>
              <a:latin typeface="NikoshBAN" panose="02000000000000000000" pitchFamily="2" charset="0"/>
              <a:cs typeface="NikoshBAN" panose="020000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1" y="990600"/>
            <a:ext cx="3047999"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a:xfrm>
            <a:off x="5943600" y="1371600"/>
            <a:ext cx="2864689" cy="1169476"/>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বসন্ত-ফাল্গুন চৈত্র দুই মাস;মধুমাস, ঋতুরাজ</a:t>
            </a:r>
            <a:endParaRPr lang="en-US"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0" name="Rounded Rectangle 9"/>
          <p:cNvSpPr/>
          <p:nvPr/>
        </p:nvSpPr>
        <p:spPr>
          <a:xfrm>
            <a:off x="304800" y="3429000"/>
            <a:ext cx="2140528" cy="595821"/>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latin typeface="NikoshBAN" panose="02000000000000000000" pitchFamily="2" charset="0"/>
                <a:cs typeface="NikoshBAN" panose="02000000000000000000" pitchFamily="2" charset="0"/>
              </a:rPr>
              <a:t>দাহন</a:t>
            </a:r>
            <a:endParaRPr lang="bn-BD" sz="2800" b="1" dirty="0">
              <a:ln>
                <a:solidFill>
                  <a:srgbClr val="002060"/>
                </a:solidFill>
              </a:ln>
              <a:solidFill>
                <a:srgbClr val="002060"/>
              </a:solidFill>
              <a:latin typeface="NikoshBAN" panose="02000000000000000000" pitchFamily="2" charset="0"/>
              <a:cs typeface="NikoshBAN" panose="02000000000000000000" pitchFamily="2" charset="0"/>
            </a:endParaRPr>
          </a:p>
        </p:txBody>
      </p:sp>
      <p:sp>
        <p:nvSpPr>
          <p:cNvPr id="11" name="Rounded Rectangle 10"/>
          <p:cNvSpPr/>
          <p:nvPr/>
        </p:nvSpPr>
        <p:spPr>
          <a:xfrm>
            <a:off x="5943600" y="3429000"/>
            <a:ext cx="2864689" cy="828732"/>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bn-BD" sz="2800" b="1" dirty="0" smtClean="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        পোড়ানো</a:t>
            </a:r>
            <a:endParaRPr lang="bn-BD"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199" y="2895600"/>
            <a:ext cx="3034453"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ounded Rectangle 12"/>
          <p:cNvSpPr/>
          <p:nvPr/>
        </p:nvSpPr>
        <p:spPr>
          <a:xfrm>
            <a:off x="304800" y="5257800"/>
            <a:ext cx="2140528" cy="595821"/>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ln>
                  <a:solidFill>
                    <a:srgbClr val="002060"/>
                  </a:solidFill>
                </a:ln>
                <a:solidFill>
                  <a:srgbClr val="002060"/>
                </a:solidFill>
                <a:latin typeface="NikoshBAN" panose="02000000000000000000" pitchFamily="2" charset="0"/>
                <a:cs typeface="NikoshBAN" panose="02000000000000000000" pitchFamily="2" charset="0"/>
              </a:rPr>
              <a:t>প্রসন্ন</a:t>
            </a:r>
            <a:endParaRPr lang="bn-BD" sz="2800" b="1" dirty="0">
              <a:ln>
                <a:solidFill>
                  <a:srgbClr val="002060"/>
                </a:solidFill>
              </a:ln>
              <a:solidFill>
                <a:srgbClr val="002060"/>
              </a:solidFill>
              <a:latin typeface="NikoshBAN" panose="02000000000000000000" pitchFamily="2" charset="0"/>
              <a:cs typeface="NikoshBAN" panose="02000000000000000000" pitchFamily="2" charset="0"/>
            </a:endParaRPr>
          </a:p>
        </p:txBody>
      </p:sp>
      <p:sp>
        <p:nvSpPr>
          <p:cNvPr id="14" name="Rounded Rectangle 13"/>
          <p:cNvSpPr/>
          <p:nvPr/>
        </p:nvSpPr>
        <p:spPr>
          <a:xfrm>
            <a:off x="5943600" y="5029200"/>
            <a:ext cx="2864689" cy="1169476"/>
          </a:xfrm>
          <a:prstGeom prst="roundRect">
            <a:avLst/>
          </a:prstGeom>
          <a:solidFill>
            <a:srgbClr val="FBDCF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সন্তুষ্ট, খুশি, </a:t>
            </a:r>
            <a:r>
              <a:rPr lang="bn-BD" sz="2800" b="1" dirty="0" smtClean="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rPr>
              <a:t>আনন্দিত, সদয়, নির্মল, উজ্জ্বল</a:t>
            </a:r>
            <a:endParaRPr lang="en-US" sz="2800" b="1" dirty="0">
              <a:ln>
                <a:solidFill>
                  <a:srgbClr val="002060"/>
                </a:solidFill>
              </a:ln>
              <a:solidFill>
                <a:srgbClr val="002060"/>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4724400"/>
            <a:ext cx="3027217"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5198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ssolv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animBg="1"/>
      <p:bldP spid="11"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7741</TotalTime>
  <Words>1453</Words>
  <Application>Microsoft Office PowerPoint</Application>
  <PresentationFormat>On-screen Show (4:3)</PresentationFormat>
  <Paragraphs>215</Paragraphs>
  <Slides>32</Slides>
  <Notes>30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SCE</dc:creator>
  <cp:lastModifiedBy>ismail - [2010]</cp:lastModifiedBy>
  <cp:revision>554</cp:revision>
  <dcterms:created xsi:type="dcterms:W3CDTF">2006-08-16T00:00:00Z</dcterms:created>
  <dcterms:modified xsi:type="dcterms:W3CDTF">2016-08-06T10:22:21Z</dcterms:modified>
</cp:coreProperties>
</file>